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68" r:id="rId4"/>
    <p:sldId id="269" r:id="rId5"/>
    <p:sldId id="270" r:id="rId6"/>
    <p:sldId id="271" r:id="rId7"/>
    <p:sldId id="272" r:id="rId8"/>
    <p:sldId id="273" r:id="rId9"/>
    <p:sldId id="274" r:id="rId10"/>
    <p:sldId id="275" r:id="rId11"/>
    <p:sldId id="276" r:id="rId12"/>
    <p:sldId id="277" r:id="rId13"/>
    <p:sldId id="278" r:id="rId14"/>
    <p:sldId id="279" r:id="rId15"/>
    <p:sldId id="28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2"/>
    <p:restoredTop sz="94624"/>
  </p:normalViewPr>
  <p:slideViewPr>
    <p:cSldViewPr snapToGrid="0">
      <p:cViewPr varScale="1">
        <p:scale>
          <a:sx n="93" d="100"/>
          <a:sy n="93" d="100"/>
        </p:scale>
        <p:origin x="216" y="5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DB1F0-296C-40DC-BFED-C86BA26C39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C6825D-0839-4414-B97B-FA3AAB21DE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C6FCD58-2EDB-427E-97C4-F8BC360E9846}"/>
              </a:ext>
            </a:extLst>
          </p:cNvPr>
          <p:cNvSpPr>
            <a:spLocks noGrp="1"/>
          </p:cNvSpPr>
          <p:nvPr>
            <p:ph type="dt" sz="half" idx="10"/>
          </p:nvPr>
        </p:nvSpPr>
        <p:spPr/>
        <p:txBody>
          <a:bodyPr/>
          <a:lstStyle/>
          <a:p>
            <a:fld id="{476F7142-230B-42BD-AFA5-0D7CE322D40F}" type="datetimeFigureOut">
              <a:rPr lang="en-US" smtClean="0"/>
              <a:t>12/8/24</a:t>
            </a:fld>
            <a:endParaRPr lang="en-US"/>
          </a:p>
        </p:txBody>
      </p:sp>
      <p:sp>
        <p:nvSpPr>
          <p:cNvPr id="5" name="Footer Placeholder 4">
            <a:extLst>
              <a:ext uri="{FF2B5EF4-FFF2-40B4-BE49-F238E27FC236}">
                <a16:creationId xmlns:a16="http://schemas.microsoft.com/office/drawing/2014/main" id="{2B6C9F52-18B9-47F3-A2EB-1D3E57552B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667534-385B-44BA-ADB6-29C835696D54}"/>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3856460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ED8B7-DFD7-4E23-94E2-B5360C94E18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7DE2E6E-0CB9-4C2D-BBCD-89587D9F326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FBED85-68E3-4DA6-8081-41E32C00A054}"/>
              </a:ext>
            </a:extLst>
          </p:cNvPr>
          <p:cNvSpPr>
            <a:spLocks noGrp="1"/>
          </p:cNvSpPr>
          <p:nvPr>
            <p:ph type="dt" sz="half" idx="10"/>
          </p:nvPr>
        </p:nvSpPr>
        <p:spPr/>
        <p:txBody>
          <a:bodyPr/>
          <a:lstStyle/>
          <a:p>
            <a:fld id="{476F7142-230B-42BD-AFA5-0D7CE322D40F}" type="datetimeFigureOut">
              <a:rPr lang="en-US" smtClean="0"/>
              <a:t>12/8/24</a:t>
            </a:fld>
            <a:endParaRPr lang="en-US"/>
          </a:p>
        </p:txBody>
      </p:sp>
      <p:sp>
        <p:nvSpPr>
          <p:cNvPr id="5" name="Footer Placeholder 4">
            <a:extLst>
              <a:ext uri="{FF2B5EF4-FFF2-40B4-BE49-F238E27FC236}">
                <a16:creationId xmlns:a16="http://schemas.microsoft.com/office/drawing/2014/main" id="{4698BE0C-3416-4248-8ABD-C1DEB3DD4B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C3FB07-CD84-4DC9-92AE-597ED1132090}"/>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1916099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5BC5EA-C59B-4FBB-BA75-A5A1F36A5D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9E1991C-36B2-49FD-A059-1853EA860A8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442055-820D-461D-BDAB-E675BBB25B73}"/>
              </a:ext>
            </a:extLst>
          </p:cNvPr>
          <p:cNvSpPr>
            <a:spLocks noGrp="1"/>
          </p:cNvSpPr>
          <p:nvPr>
            <p:ph type="dt" sz="half" idx="10"/>
          </p:nvPr>
        </p:nvSpPr>
        <p:spPr/>
        <p:txBody>
          <a:bodyPr/>
          <a:lstStyle/>
          <a:p>
            <a:fld id="{476F7142-230B-42BD-AFA5-0D7CE322D40F}" type="datetimeFigureOut">
              <a:rPr lang="en-US" smtClean="0"/>
              <a:t>12/8/24</a:t>
            </a:fld>
            <a:endParaRPr lang="en-US"/>
          </a:p>
        </p:txBody>
      </p:sp>
      <p:sp>
        <p:nvSpPr>
          <p:cNvPr id="5" name="Footer Placeholder 4">
            <a:extLst>
              <a:ext uri="{FF2B5EF4-FFF2-40B4-BE49-F238E27FC236}">
                <a16:creationId xmlns:a16="http://schemas.microsoft.com/office/drawing/2014/main" id="{F47F350C-572C-4A25-9A7B-D244862987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1EA75C-AC7A-4DDA-A340-24B0FB6E9A42}"/>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1956561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C61D7-7B3A-40AC-9F34-4E8EDBA885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812C2A-1A82-4B89-B7BF-1709E97158A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4AA2D6-95F2-43E6-9359-F9B7052C451A}"/>
              </a:ext>
            </a:extLst>
          </p:cNvPr>
          <p:cNvSpPr>
            <a:spLocks noGrp="1"/>
          </p:cNvSpPr>
          <p:nvPr>
            <p:ph type="dt" sz="half" idx="10"/>
          </p:nvPr>
        </p:nvSpPr>
        <p:spPr/>
        <p:txBody>
          <a:bodyPr/>
          <a:lstStyle/>
          <a:p>
            <a:fld id="{476F7142-230B-42BD-AFA5-0D7CE322D40F}" type="datetimeFigureOut">
              <a:rPr lang="en-US" smtClean="0"/>
              <a:t>12/8/24</a:t>
            </a:fld>
            <a:endParaRPr lang="en-US"/>
          </a:p>
        </p:txBody>
      </p:sp>
      <p:sp>
        <p:nvSpPr>
          <p:cNvPr id="5" name="Footer Placeholder 4">
            <a:extLst>
              <a:ext uri="{FF2B5EF4-FFF2-40B4-BE49-F238E27FC236}">
                <a16:creationId xmlns:a16="http://schemas.microsoft.com/office/drawing/2014/main" id="{467237EB-C730-4046-9975-63821764FA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EB4399-9647-4576-B715-30435166D70E}"/>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2215178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6BABA-1C69-428A-A4F7-867F5B24F9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BF3C65-0D32-4E35-9659-5335625B89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7592D85-0F3E-48DF-BDAC-0A1BFE3C9651}"/>
              </a:ext>
            </a:extLst>
          </p:cNvPr>
          <p:cNvSpPr>
            <a:spLocks noGrp="1"/>
          </p:cNvSpPr>
          <p:nvPr>
            <p:ph type="dt" sz="half" idx="10"/>
          </p:nvPr>
        </p:nvSpPr>
        <p:spPr/>
        <p:txBody>
          <a:bodyPr/>
          <a:lstStyle/>
          <a:p>
            <a:fld id="{476F7142-230B-42BD-AFA5-0D7CE322D40F}" type="datetimeFigureOut">
              <a:rPr lang="en-US" smtClean="0"/>
              <a:t>12/8/24</a:t>
            </a:fld>
            <a:endParaRPr lang="en-US"/>
          </a:p>
        </p:txBody>
      </p:sp>
      <p:sp>
        <p:nvSpPr>
          <p:cNvPr id="5" name="Footer Placeholder 4">
            <a:extLst>
              <a:ext uri="{FF2B5EF4-FFF2-40B4-BE49-F238E27FC236}">
                <a16:creationId xmlns:a16="http://schemas.microsoft.com/office/drawing/2014/main" id="{4A3AEBCE-B4FA-4C76-8E5A-A9A7564D1B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ABAFDD-E6AE-4095-915A-E476D3DBC726}"/>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3628009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C3022-36A8-45EC-96BB-7480EE81B9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12D6DBB-1CE3-4E67-B0EF-092892333A1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9878FF5-6BB9-4507-9E3F-05B605FE70B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F5BACE5-C641-4834-B935-859296A08F0D}"/>
              </a:ext>
            </a:extLst>
          </p:cNvPr>
          <p:cNvSpPr>
            <a:spLocks noGrp="1"/>
          </p:cNvSpPr>
          <p:nvPr>
            <p:ph type="dt" sz="half" idx="10"/>
          </p:nvPr>
        </p:nvSpPr>
        <p:spPr/>
        <p:txBody>
          <a:bodyPr/>
          <a:lstStyle/>
          <a:p>
            <a:fld id="{476F7142-230B-42BD-AFA5-0D7CE322D40F}" type="datetimeFigureOut">
              <a:rPr lang="en-US" smtClean="0"/>
              <a:t>12/8/24</a:t>
            </a:fld>
            <a:endParaRPr lang="en-US"/>
          </a:p>
        </p:txBody>
      </p:sp>
      <p:sp>
        <p:nvSpPr>
          <p:cNvPr id="6" name="Footer Placeholder 5">
            <a:extLst>
              <a:ext uri="{FF2B5EF4-FFF2-40B4-BE49-F238E27FC236}">
                <a16:creationId xmlns:a16="http://schemas.microsoft.com/office/drawing/2014/main" id="{5F70C8DF-05FD-4BC1-BDEC-B04BF07BD6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E52692-7D1D-4EEE-B59E-F9A4A7360A63}"/>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2329590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72A04-E193-4541-99F9-D8C0C44305C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55B6465-ADF1-41B1-B12F-049CFF8B62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9D5BEF8-0345-482F-99A1-FB26B4F2BB8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40EA227-ECF6-4D3E-830D-ABB578337D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D2A692D-8DF1-488D-AB88-222916B0541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D7B32A3-5A01-4E47-ACA0-D83963A164D1}"/>
              </a:ext>
            </a:extLst>
          </p:cNvPr>
          <p:cNvSpPr>
            <a:spLocks noGrp="1"/>
          </p:cNvSpPr>
          <p:nvPr>
            <p:ph type="dt" sz="half" idx="10"/>
          </p:nvPr>
        </p:nvSpPr>
        <p:spPr/>
        <p:txBody>
          <a:bodyPr/>
          <a:lstStyle/>
          <a:p>
            <a:fld id="{476F7142-230B-42BD-AFA5-0D7CE322D40F}" type="datetimeFigureOut">
              <a:rPr lang="en-US" smtClean="0"/>
              <a:t>12/8/24</a:t>
            </a:fld>
            <a:endParaRPr lang="en-US"/>
          </a:p>
        </p:txBody>
      </p:sp>
      <p:sp>
        <p:nvSpPr>
          <p:cNvPr id="8" name="Footer Placeholder 7">
            <a:extLst>
              <a:ext uri="{FF2B5EF4-FFF2-40B4-BE49-F238E27FC236}">
                <a16:creationId xmlns:a16="http://schemas.microsoft.com/office/drawing/2014/main" id="{A97E0516-7778-46C2-8630-EE7BB2F174D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14CBC31-0FDA-44DC-B1A1-5A86D0F6BA67}"/>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2962890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19080-702E-40B8-ADFF-E7AAA3DAFC3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4052E67-66B9-4117-973B-234C18E18BE1}"/>
              </a:ext>
            </a:extLst>
          </p:cNvPr>
          <p:cNvSpPr>
            <a:spLocks noGrp="1"/>
          </p:cNvSpPr>
          <p:nvPr>
            <p:ph type="dt" sz="half" idx="10"/>
          </p:nvPr>
        </p:nvSpPr>
        <p:spPr/>
        <p:txBody>
          <a:bodyPr/>
          <a:lstStyle/>
          <a:p>
            <a:fld id="{476F7142-230B-42BD-AFA5-0D7CE322D40F}" type="datetimeFigureOut">
              <a:rPr lang="en-US" smtClean="0"/>
              <a:t>12/8/24</a:t>
            </a:fld>
            <a:endParaRPr lang="en-US"/>
          </a:p>
        </p:txBody>
      </p:sp>
      <p:sp>
        <p:nvSpPr>
          <p:cNvPr id="4" name="Footer Placeholder 3">
            <a:extLst>
              <a:ext uri="{FF2B5EF4-FFF2-40B4-BE49-F238E27FC236}">
                <a16:creationId xmlns:a16="http://schemas.microsoft.com/office/drawing/2014/main" id="{9ED04A53-0682-4B76-8205-ED49FABFA64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A0DDC9-A53F-430A-A29A-531DA9377514}"/>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3413318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33A75-5506-4E2D-A9DB-940DF32EA384}"/>
              </a:ext>
            </a:extLst>
          </p:cNvPr>
          <p:cNvSpPr>
            <a:spLocks noGrp="1"/>
          </p:cNvSpPr>
          <p:nvPr>
            <p:ph type="dt" sz="half" idx="10"/>
          </p:nvPr>
        </p:nvSpPr>
        <p:spPr/>
        <p:txBody>
          <a:bodyPr/>
          <a:lstStyle/>
          <a:p>
            <a:fld id="{476F7142-230B-42BD-AFA5-0D7CE322D40F}" type="datetimeFigureOut">
              <a:rPr lang="en-US" smtClean="0"/>
              <a:t>12/8/24</a:t>
            </a:fld>
            <a:endParaRPr lang="en-US"/>
          </a:p>
        </p:txBody>
      </p:sp>
      <p:sp>
        <p:nvSpPr>
          <p:cNvPr id="3" name="Footer Placeholder 2">
            <a:extLst>
              <a:ext uri="{FF2B5EF4-FFF2-40B4-BE49-F238E27FC236}">
                <a16:creationId xmlns:a16="http://schemas.microsoft.com/office/drawing/2014/main" id="{C7C7DD41-250A-4044-9699-FD596CDFC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AD1713-CF94-4318-8C2A-96C6131C4C7C}"/>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3371842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A8EC2-D971-4F94-926C-1707A8C528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FE4883-3473-497D-B435-6D87449FAF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B981B2B-7121-41AC-81A6-E7852C25AF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EB6F1BD-E0F9-4BF2-AB00-F4A0B9401417}"/>
              </a:ext>
            </a:extLst>
          </p:cNvPr>
          <p:cNvSpPr>
            <a:spLocks noGrp="1"/>
          </p:cNvSpPr>
          <p:nvPr>
            <p:ph type="dt" sz="half" idx="10"/>
          </p:nvPr>
        </p:nvSpPr>
        <p:spPr/>
        <p:txBody>
          <a:bodyPr/>
          <a:lstStyle/>
          <a:p>
            <a:fld id="{476F7142-230B-42BD-AFA5-0D7CE322D40F}" type="datetimeFigureOut">
              <a:rPr lang="en-US" smtClean="0"/>
              <a:t>12/8/24</a:t>
            </a:fld>
            <a:endParaRPr lang="en-US"/>
          </a:p>
        </p:txBody>
      </p:sp>
      <p:sp>
        <p:nvSpPr>
          <p:cNvPr id="6" name="Footer Placeholder 5">
            <a:extLst>
              <a:ext uri="{FF2B5EF4-FFF2-40B4-BE49-F238E27FC236}">
                <a16:creationId xmlns:a16="http://schemas.microsoft.com/office/drawing/2014/main" id="{607C2CEE-BC06-4DC3-9C8C-B889BE067E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FA9056-115D-4184-86C6-3F33B221F78C}"/>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1720105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AD6C3-3C4C-43E0-B1E2-B95179A793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AE7E30-D3BC-4241-BCF2-B7A6C6D3FA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84B84BC-9BAF-4F0E-B235-B0DBFD845B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3E30EF-74BF-4159-A5C3-6A6340AE1542}"/>
              </a:ext>
            </a:extLst>
          </p:cNvPr>
          <p:cNvSpPr>
            <a:spLocks noGrp="1"/>
          </p:cNvSpPr>
          <p:nvPr>
            <p:ph type="dt" sz="half" idx="10"/>
          </p:nvPr>
        </p:nvSpPr>
        <p:spPr/>
        <p:txBody>
          <a:bodyPr/>
          <a:lstStyle/>
          <a:p>
            <a:fld id="{476F7142-230B-42BD-AFA5-0D7CE322D40F}" type="datetimeFigureOut">
              <a:rPr lang="en-US" smtClean="0"/>
              <a:t>12/8/24</a:t>
            </a:fld>
            <a:endParaRPr lang="en-US"/>
          </a:p>
        </p:txBody>
      </p:sp>
      <p:sp>
        <p:nvSpPr>
          <p:cNvPr id="6" name="Footer Placeholder 5">
            <a:extLst>
              <a:ext uri="{FF2B5EF4-FFF2-40B4-BE49-F238E27FC236}">
                <a16:creationId xmlns:a16="http://schemas.microsoft.com/office/drawing/2014/main" id="{7B3E8660-62A6-4516-8582-0CC2C539D4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FB6BEA-D4A7-468A-9E5C-AF8EFC108E73}"/>
              </a:ext>
            </a:extLst>
          </p:cNvPr>
          <p:cNvSpPr>
            <a:spLocks noGrp="1"/>
          </p:cNvSpPr>
          <p:nvPr>
            <p:ph type="sldNum" sz="quarter" idx="12"/>
          </p:nvPr>
        </p:nvSpPr>
        <p:spPr/>
        <p:txBody>
          <a:bodyPr/>
          <a:lstStyle/>
          <a:p>
            <a:fld id="{8B2C667D-D37E-4C39-ACDF-BE5457EFA338}" type="slidenum">
              <a:rPr lang="en-US" smtClean="0"/>
              <a:t>‹#›</a:t>
            </a:fld>
            <a:endParaRPr lang="en-US"/>
          </a:p>
        </p:txBody>
      </p:sp>
    </p:spTree>
    <p:extLst>
      <p:ext uri="{BB962C8B-B14F-4D97-AF65-F5344CB8AC3E}">
        <p14:creationId xmlns:p14="http://schemas.microsoft.com/office/powerpoint/2010/main" val="92938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17D7273-333A-4BBA-BBA6-2DC895DCFB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B65C0B2-305C-4039-ADE0-98B707E55E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AA9C67-2889-4BFD-8F76-89FD60BC05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6F7142-230B-42BD-AFA5-0D7CE322D40F}" type="datetimeFigureOut">
              <a:rPr lang="en-US" smtClean="0"/>
              <a:t>12/8/24</a:t>
            </a:fld>
            <a:endParaRPr lang="en-US"/>
          </a:p>
        </p:txBody>
      </p:sp>
      <p:sp>
        <p:nvSpPr>
          <p:cNvPr id="5" name="Footer Placeholder 4">
            <a:extLst>
              <a:ext uri="{FF2B5EF4-FFF2-40B4-BE49-F238E27FC236}">
                <a16:creationId xmlns:a16="http://schemas.microsoft.com/office/drawing/2014/main" id="{F25D18EB-8146-48E4-9B59-7981E1C417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5572FAE-4C56-4AD5-A0DF-8471DDD202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2C667D-D37E-4C39-ACDF-BE5457EFA338}" type="slidenum">
              <a:rPr lang="en-US" smtClean="0"/>
              <a:t>‹#›</a:t>
            </a:fld>
            <a:endParaRPr lang="en-US"/>
          </a:p>
        </p:txBody>
      </p:sp>
    </p:spTree>
    <p:extLst>
      <p:ext uri="{BB962C8B-B14F-4D97-AF65-F5344CB8AC3E}">
        <p14:creationId xmlns:p14="http://schemas.microsoft.com/office/powerpoint/2010/main" val="3393213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D7ACEAD-3C18-408D-9855-381EC9753905}"/>
              </a:ext>
            </a:extLst>
          </p:cNvPr>
          <p:cNvSpPr txBox="1"/>
          <p:nvPr/>
        </p:nvSpPr>
        <p:spPr>
          <a:xfrm>
            <a:off x="3604260" y="274320"/>
            <a:ext cx="4983480" cy="1446550"/>
          </a:xfrm>
          <a:prstGeom prst="rect">
            <a:avLst/>
          </a:prstGeom>
          <a:noFill/>
        </p:spPr>
        <p:txBody>
          <a:bodyPr wrap="square" rtlCol="0">
            <a:spAutoFit/>
          </a:bodyPr>
          <a:lstStyle/>
          <a:p>
            <a:r>
              <a:rPr lang="en-US" sz="8800" dirty="0"/>
              <a:t>11</a:t>
            </a:r>
            <a:r>
              <a:rPr lang="sr-Latn-RS" sz="8800" dirty="0"/>
              <a:t>. VEŽBA</a:t>
            </a:r>
            <a:endParaRPr lang="en-US" sz="8800" dirty="0"/>
          </a:p>
        </p:txBody>
      </p:sp>
      <p:sp>
        <p:nvSpPr>
          <p:cNvPr id="5" name="TextBox 4">
            <a:extLst>
              <a:ext uri="{FF2B5EF4-FFF2-40B4-BE49-F238E27FC236}">
                <a16:creationId xmlns:a16="http://schemas.microsoft.com/office/drawing/2014/main" id="{994DCF35-5795-4393-BE89-1C5751B841AA}"/>
              </a:ext>
            </a:extLst>
          </p:cNvPr>
          <p:cNvSpPr txBox="1"/>
          <p:nvPr/>
        </p:nvSpPr>
        <p:spPr>
          <a:xfrm>
            <a:off x="713232" y="2157984"/>
            <a:ext cx="10415016" cy="4154984"/>
          </a:xfrm>
          <a:prstGeom prst="rect">
            <a:avLst/>
          </a:prstGeom>
          <a:noFill/>
        </p:spPr>
        <p:txBody>
          <a:bodyPr wrap="square" rtlCol="0">
            <a:spAutoFit/>
          </a:bodyPr>
          <a:lstStyle/>
          <a:p>
            <a:pPr algn="ctr"/>
            <a:r>
              <a:rPr lang="en-US" sz="6600" dirty="0"/>
              <a:t>HIGIJENSKA OCENA HRANIVA</a:t>
            </a:r>
            <a:r>
              <a:rPr lang="sr-Latn-RS" sz="6600" dirty="0"/>
              <a:t>: </a:t>
            </a:r>
            <a:r>
              <a:rPr lang="en-US" sz="6600" dirty="0"/>
              <a:t>ANIMALNA HRANIVA, MINERALNA HRANIVA I ADITIVI</a:t>
            </a:r>
          </a:p>
        </p:txBody>
      </p:sp>
    </p:spTree>
    <p:extLst>
      <p:ext uri="{BB962C8B-B14F-4D97-AF65-F5344CB8AC3E}">
        <p14:creationId xmlns:p14="http://schemas.microsoft.com/office/powerpoint/2010/main" val="2388966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12936F-654E-3877-189F-872E6F92017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A61D0358-4D1F-EF0A-C1F9-9C354E364183}"/>
              </a:ext>
            </a:extLst>
          </p:cNvPr>
          <p:cNvSpPr txBox="1"/>
          <p:nvPr/>
        </p:nvSpPr>
        <p:spPr>
          <a:xfrm>
            <a:off x="3046071" y="0"/>
            <a:ext cx="6099858" cy="646331"/>
          </a:xfrm>
          <a:prstGeom prst="rect">
            <a:avLst/>
          </a:prstGeom>
          <a:solidFill>
            <a:schemeClr val="accent6">
              <a:lumMod val="40000"/>
              <a:lumOff val="60000"/>
            </a:schemeClr>
          </a:solidFill>
        </p:spPr>
        <p:txBody>
          <a:bodyPr wrap="square">
            <a:spAutoFit/>
          </a:bodyPr>
          <a:lstStyle/>
          <a:p>
            <a:r>
              <a:rPr lang="sr-Latn-RS" sz="3600" dirty="0">
                <a:effectLst/>
                <a:latin typeface="Calibri" panose="020F0502020204030204" pitchFamily="34" charset="0"/>
                <a:ea typeface="Calibri" panose="020F0502020204030204" pitchFamily="34" charset="0"/>
                <a:cs typeface="Times New Roman" panose="02020603050405020304" pitchFamily="18" charset="0"/>
              </a:rPr>
              <a:t>ORGANOLEPTIČKI PREGLED</a:t>
            </a:r>
            <a:r>
              <a:rPr lang="en-RS" sz="3600" dirty="0">
                <a:effectLst/>
              </a:rPr>
              <a:t> </a:t>
            </a:r>
            <a:endParaRPr lang="en-RS" sz="3600" dirty="0"/>
          </a:p>
        </p:txBody>
      </p:sp>
      <p:sp>
        <p:nvSpPr>
          <p:cNvPr id="5" name="TextBox 4">
            <a:extLst>
              <a:ext uri="{FF2B5EF4-FFF2-40B4-BE49-F238E27FC236}">
                <a16:creationId xmlns:a16="http://schemas.microsoft.com/office/drawing/2014/main" id="{7BCF44B9-DA1B-76D5-438D-081A8A0FA926}"/>
              </a:ext>
            </a:extLst>
          </p:cNvPr>
          <p:cNvSpPr txBox="1"/>
          <p:nvPr/>
        </p:nvSpPr>
        <p:spPr>
          <a:xfrm>
            <a:off x="0" y="927033"/>
            <a:ext cx="12192000" cy="5886548"/>
          </a:xfrm>
          <a:prstGeom prst="rect">
            <a:avLst/>
          </a:prstGeom>
          <a:noFill/>
        </p:spPr>
        <p:txBody>
          <a:bodyPr wrap="square">
            <a:spAutoFit/>
          </a:bodyPr>
          <a:lstStyle/>
          <a:p>
            <a:pPr algn="just">
              <a:lnSpc>
                <a:spcPct val="115000"/>
              </a:lnSpc>
              <a:spcAft>
                <a:spcPts val="300"/>
              </a:spcAft>
            </a:pPr>
            <a:r>
              <a:rPr lang="sr-Latn-RS" sz="2000" b="1" dirty="0">
                <a:effectLst/>
                <a:latin typeface="Arial" panose="020B0604020202020204" pitchFamily="34" charset="0"/>
                <a:ea typeface="Calibri" panose="020F0502020204030204" pitchFamily="34" charset="0"/>
                <a:cs typeface="Times New Roman" panose="02020603050405020304" pitchFamily="18" charset="0"/>
              </a:rPr>
              <a:t>Boja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mineralnih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je najčešće bela ukoliko su hemijski čista, a sadržaj primesa mali. U praksi se mogu naći mineralna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i druge boje (sivkasta, crvenkasta) ukoliko su im dodata sredstva za denaturisanje. Promena boje je prvenstveno izazvana prisustvom stranih primesa u većim količinama. </a:t>
            </a:r>
            <a:endParaRPr lang="en-RS"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2000" b="1" dirty="0">
                <a:effectLst/>
                <a:latin typeface="Arial" panose="020B0604020202020204" pitchFamily="34" charset="0"/>
                <a:ea typeface="Calibri" panose="020F0502020204030204" pitchFamily="34" charset="0"/>
                <a:cs typeface="Times New Roman" panose="02020603050405020304" pitchFamily="18" charset="0"/>
              </a:rPr>
              <a:t>Miris</a:t>
            </a:r>
            <a:r>
              <a:rPr lang="sr-Latn-RS" sz="2000" dirty="0">
                <a:effectLst/>
                <a:latin typeface="Arial" panose="020B0604020202020204" pitchFamily="34" charset="0"/>
                <a:ea typeface="Calibri" panose="020F0502020204030204" pitchFamily="34" charset="0"/>
                <a:cs typeface="Times New Roman" panose="02020603050405020304" pitchFamily="18" charset="0"/>
              </a:rPr>
              <a:t> mineralnih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je neodređen ili ga uopšte nema. Promena mirisa je prvenstveno izazvana prisustvom stranih primesa u većim količinama.</a:t>
            </a:r>
            <a:endParaRPr lang="en-RS"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2000" b="1" dirty="0">
                <a:effectLst/>
                <a:latin typeface="Arial" panose="020B0604020202020204" pitchFamily="34" charset="0"/>
                <a:ea typeface="Calibri" panose="020F0502020204030204" pitchFamily="34" charset="0"/>
                <a:cs typeface="Times New Roman" panose="02020603050405020304" pitchFamily="18" charset="0"/>
              </a:rPr>
              <a:t>Ukus</a:t>
            </a:r>
            <a:r>
              <a:rPr lang="sr-Latn-RS" sz="2000" dirty="0">
                <a:effectLst/>
                <a:latin typeface="Arial" panose="020B0604020202020204" pitchFamily="34" charset="0"/>
                <a:ea typeface="Calibri" panose="020F0502020204030204" pitchFamily="34" charset="0"/>
                <a:cs typeface="Times New Roman" panose="02020603050405020304" pitchFamily="18" charset="0"/>
              </a:rPr>
              <a:t> mineralnih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nije izražen i smatraju se bezukusnim ili čak bljutavim, osim soli koja ima slan ukus. Ukus može da bude izmenjen (nakiseo, nagorak) ukoliko su u ovim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hranivima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prisutne strane primese u većim količinama.</a:t>
            </a:r>
            <a:endParaRPr lang="en-RS"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2000" b="1" dirty="0">
                <a:effectLst/>
                <a:latin typeface="Arial" panose="020B0604020202020204" pitchFamily="34" charset="0"/>
                <a:ea typeface="Calibri" panose="020F0502020204030204" pitchFamily="34" charset="0"/>
                <a:cs typeface="Times New Roman" panose="02020603050405020304" pitchFamily="18" charset="0"/>
              </a:rPr>
              <a:t>Struktura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mineralnih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zavisi od oblika u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kоme</a:t>
            </a:r>
            <a:r>
              <a:rPr lang="sr-Latn-RS" sz="2000" dirty="0">
                <a:effectLst/>
                <a:latin typeface="Arial" panose="020B0604020202020204" pitchFamily="34" charset="0"/>
                <a:ea typeface="Calibri" panose="020F0502020204030204" pitchFamily="34" charset="0"/>
                <a:cs typeface="Times New Roman" panose="02020603050405020304" pitchFamily="18" charset="0"/>
              </a:rPr>
              <a:t> se nalazi. Najčešće dolaze u promet u vidu izuzetno finog brašna (stočna kreda,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dikalcijum</a:t>
            </a:r>
            <a:r>
              <a:rPr lang="sr-Latn-RS" sz="2000" dirty="0">
                <a:effectLst/>
                <a:latin typeface="Arial" panose="020B0604020202020204" pitchFamily="34" charset="0"/>
                <a:ea typeface="Calibri" panose="020F0502020204030204" pitchFamily="34" charset="0"/>
                <a:cs typeface="Times New Roman" panose="02020603050405020304" pitchFamily="18" charset="0"/>
              </a:rPr>
              <a:t> fosfat), mada mogu da budu u vidu sitnijih zrnaca nepravilnog oblika, ili u obliku briketa (stočna so). Struktura ovih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treba da je očuvana, a pojava grudvica različitog promera ukazuje na povećanu vlažnost.</a:t>
            </a:r>
            <a:endParaRPr lang="en-RS"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2000" dirty="0">
                <a:effectLst/>
                <a:latin typeface="Arial" panose="020B0604020202020204" pitchFamily="34" charset="0"/>
                <a:ea typeface="Calibri" panose="020F0502020204030204" pitchFamily="34" charset="0"/>
                <a:cs typeface="Times New Roman" panose="02020603050405020304" pitchFamily="18" charset="0"/>
              </a:rPr>
              <a:t>Za stočnu kredu je propisano da usitnjenost mora biti takva da proizvod prolazi kroz sito kvadratnih otvora veličine 0,2 mm bez ostatka. Usitnjenost većine mineralnih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izuzev briketa, mora biti takva da 95%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prolazi kroz sito kvadratnih otvora veličine 0,4 mm, a ostatak kroz sito kvadratnih otvora veličine 1-2 mm.</a:t>
            </a:r>
            <a:endParaRPr lang="en-R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67010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E9858F-C57E-1CD5-E093-EE06AE813AB1}"/>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ACEE1C68-A589-94DB-249D-55E86F421C9D}"/>
              </a:ext>
            </a:extLst>
          </p:cNvPr>
          <p:cNvSpPr txBox="1"/>
          <p:nvPr/>
        </p:nvSpPr>
        <p:spPr>
          <a:xfrm>
            <a:off x="0" y="0"/>
            <a:ext cx="11898775" cy="7008072"/>
          </a:xfrm>
          <a:prstGeom prst="rect">
            <a:avLst/>
          </a:prstGeom>
          <a:noFill/>
        </p:spPr>
        <p:txBody>
          <a:bodyPr wrap="square">
            <a:spAutoFit/>
          </a:bodyPr>
          <a:lstStyle/>
          <a:p>
            <a:pPr algn="just">
              <a:lnSpc>
                <a:spcPct val="115000"/>
              </a:lnSpc>
              <a:spcAft>
                <a:spcPts val="300"/>
              </a:spcAft>
            </a:pPr>
            <a:r>
              <a:rPr lang="sr-Latn-RS" sz="2400" b="1" dirty="0" err="1">
                <a:effectLst/>
                <a:latin typeface="Arial" panose="020B0604020202020204" pitchFamily="34" charset="0"/>
                <a:ea typeface="Calibri" panose="020F0502020204030204" pitchFamily="34" charset="0"/>
                <a:cs typeface="Times New Roman" panose="02020603050405020304" pitchFamily="18" charset="0"/>
              </a:rPr>
              <a:t>Konzistencija</a:t>
            </a:r>
            <a:r>
              <a:rPr lang="sr-Latn-RS" sz="2400" dirty="0">
                <a:effectLst/>
                <a:latin typeface="Arial" panose="020B0604020202020204" pitchFamily="34" charset="0"/>
                <a:ea typeface="Calibri" panose="020F0502020204030204" pitchFamily="34" charset="0"/>
                <a:cs typeface="Times New Roman" panose="02020603050405020304" pitchFamily="18" charset="0"/>
              </a:rPr>
              <a:t> mineralnih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400" dirty="0">
                <a:effectLst/>
                <a:latin typeface="Arial" panose="020B0604020202020204" pitchFamily="34" charset="0"/>
                <a:ea typeface="Calibri" panose="020F0502020204030204" pitchFamily="34" charset="0"/>
                <a:cs typeface="Times New Roman" panose="02020603050405020304" pitchFamily="18" charset="0"/>
              </a:rPr>
              <a:t> je rastresita (ako se radi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о</a:t>
            </a:r>
            <a:r>
              <a:rPr lang="sr-Latn-RS" sz="2400" dirty="0">
                <a:effectLst/>
                <a:latin typeface="Arial" panose="020B0604020202020204" pitchFamily="34" charset="0"/>
                <a:ea typeface="Calibri" panose="020F0502020204030204" pitchFamily="34" charset="0"/>
                <a:cs typeface="Times New Roman" panose="02020603050405020304" pitchFamily="18" charset="0"/>
              </a:rPr>
              <a:t> brašnu) ili čvrsta (ako se radi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о</a:t>
            </a:r>
            <a:r>
              <a:rPr lang="sr-Latn-RS" sz="2400" dirty="0">
                <a:effectLst/>
                <a:latin typeface="Arial" panose="020B0604020202020204" pitchFamily="34" charset="0"/>
                <a:ea typeface="Calibri" panose="020F0502020204030204" pitchFamily="34" charset="0"/>
                <a:cs typeface="Times New Roman" panose="02020603050405020304" pitchFamily="18" charset="0"/>
              </a:rPr>
              <a:t> drugim oblicima). Odstupanje od normalne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konzistencije</a:t>
            </a:r>
            <a:r>
              <a:rPr lang="sr-Latn-RS" sz="2400" dirty="0">
                <a:effectLst/>
                <a:latin typeface="Arial" panose="020B0604020202020204" pitchFamily="34" charset="0"/>
                <a:ea typeface="Calibri" panose="020F0502020204030204" pitchFamily="34" charset="0"/>
                <a:cs typeface="Times New Roman" panose="02020603050405020304" pitchFamily="18" charset="0"/>
              </a:rPr>
              <a:t> može da bude indikator povećane vlažnosti ili nepravilnog rukovanja ovim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hranivima</a:t>
            </a:r>
            <a:r>
              <a:rPr lang="sr-Latn-RS" sz="2400" dirty="0">
                <a:effectLst/>
                <a:latin typeface="Arial" panose="020B0604020202020204" pitchFamily="34" charset="0"/>
                <a:ea typeface="Calibri" panose="020F0502020204030204" pitchFamily="34" charset="0"/>
                <a:cs typeface="Times New Roman" panose="02020603050405020304" pitchFamily="18" charset="0"/>
              </a:rPr>
              <a:t>.</a:t>
            </a:r>
            <a:endParaRPr lang="en-RS"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2400" b="1" dirty="0">
                <a:effectLst/>
                <a:latin typeface="Arial" panose="020B0604020202020204" pitchFamily="34" charset="0"/>
                <a:ea typeface="Calibri" panose="020F0502020204030204" pitchFamily="34" charset="0"/>
                <a:cs typeface="Times New Roman" panose="02020603050405020304" pitchFamily="18" charset="0"/>
              </a:rPr>
              <a:t>Vlažnost </a:t>
            </a:r>
            <a:r>
              <a:rPr lang="sr-Latn-RS" sz="2400" dirty="0">
                <a:effectLst/>
                <a:latin typeface="Arial" panose="020B0604020202020204" pitchFamily="34" charset="0"/>
                <a:ea typeface="Calibri" panose="020F0502020204030204" pitchFamily="34" charset="0"/>
                <a:cs typeface="Times New Roman" panose="02020603050405020304" pitchFamily="18" charset="0"/>
              </a:rPr>
              <a:t>mineralnih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400" dirty="0">
                <a:effectLst/>
                <a:latin typeface="Arial" panose="020B0604020202020204" pitchFamily="34" charset="0"/>
                <a:ea typeface="Calibri" panose="020F0502020204030204" pitchFamily="34" charset="0"/>
                <a:cs typeface="Times New Roman" panose="02020603050405020304" pitchFamily="18" charset="0"/>
              </a:rPr>
              <a:t> je niska (sadržaj vlage im se kreće do 2%) i predstavljaju suva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400" dirty="0">
                <a:effectLst/>
                <a:latin typeface="Arial" panose="020B0604020202020204" pitchFamily="34" charset="0"/>
                <a:ea typeface="Calibri" panose="020F0502020204030204" pitchFamily="34" charset="0"/>
                <a:cs typeface="Times New Roman" panose="02020603050405020304" pitchFamily="18" charset="0"/>
              </a:rPr>
              <a:t>. Promenjena struktura, oblik i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konzistencija</a:t>
            </a:r>
            <a:r>
              <a:rPr lang="sr-Latn-RS" sz="2400" dirty="0">
                <a:effectLst/>
                <a:latin typeface="Arial" panose="020B0604020202020204" pitchFamily="34" charset="0"/>
                <a:ea typeface="Calibri" panose="020F0502020204030204" pitchFamily="34" charset="0"/>
                <a:cs typeface="Times New Roman" panose="02020603050405020304" pitchFamily="18" charset="0"/>
              </a:rPr>
              <a:t> mogu nas navesti na sumnju da se radi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о</a:t>
            </a:r>
            <a:r>
              <a:rPr lang="sr-Latn-RS" sz="2400" dirty="0">
                <a:effectLst/>
                <a:latin typeface="Arial" panose="020B0604020202020204" pitchFamily="34" charset="0"/>
                <a:ea typeface="Calibri" panose="020F0502020204030204" pitchFamily="34" charset="0"/>
                <a:cs typeface="Times New Roman" panose="02020603050405020304" pitchFamily="18" charset="0"/>
              </a:rPr>
              <a:t> povećanoj vlažnosti, što se orijentaciono može proveriti probom šake.</a:t>
            </a:r>
            <a:endParaRPr lang="en-RS"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2400" b="1" dirty="0">
                <a:effectLst/>
                <a:latin typeface="Arial" panose="020B0604020202020204" pitchFamily="34" charset="0"/>
                <a:ea typeface="Calibri" panose="020F0502020204030204" pitchFamily="34" charset="0"/>
                <a:cs typeface="Times New Roman" panose="02020603050405020304" pitchFamily="18" charset="0"/>
              </a:rPr>
              <a:t>Strane primese</a:t>
            </a:r>
            <a:r>
              <a:rPr lang="sr-Latn-RS" sz="2400" dirty="0">
                <a:effectLst/>
                <a:latin typeface="Arial" panose="020B0604020202020204" pitchFamily="34" charset="0"/>
                <a:ea typeface="Calibri" panose="020F0502020204030204" pitchFamily="34" charset="0"/>
                <a:cs typeface="Times New Roman" panose="02020603050405020304" pitchFamily="18" charset="0"/>
              </a:rPr>
              <a:t> u mineralnim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hranivima</a:t>
            </a:r>
            <a:r>
              <a:rPr lang="sr-Latn-RS" sz="2400" dirty="0">
                <a:effectLst/>
                <a:latin typeface="Arial" panose="020B0604020202020204" pitchFamily="34" charset="0"/>
                <a:ea typeface="Calibri" panose="020F0502020204030204" pitchFamily="34" charset="0"/>
                <a:cs typeface="Times New Roman" panose="02020603050405020304" pitchFamily="18" charset="0"/>
              </a:rPr>
              <a:t> su retke, a mogu da budu neorganskog i organskog porekla. </a:t>
            </a:r>
            <a:endParaRPr lang="en-RS"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2400" dirty="0">
                <a:effectLst/>
                <a:latin typeface="Arial" panose="020B0604020202020204" pitchFamily="34" charset="0"/>
                <a:ea typeface="Calibri" panose="020F0502020204030204" pitchFamily="34" charset="0"/>
                <a:cs typeface="Times New Roman" panose="02020603050405020304" pitchFamily="18" charset="0"/>
              </a:rPr>
              <a:t>Prema Pravilniku o kvalitetu hrane za životinje čistoća mineralnih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400" dirty="0">
                <a:effectLst/>
                <a:latin typeface="Arial" panose="020B0604020202020204" pitchFamily="34" charset="0"/>
                <a:ea typeface="Calibri" panose="020F0502020204030204" pitchFamily="34" charset="0"/>
                <a:cs typeface="Times New Roman" panose="02020603050405020304" pitchFamily="18" charset="0"/>
              </a:rPr>
              <a:t> za ishranu životinja mora da bude minimalno 97%.</a:t>
            </a:r>
            <a:endParaRPr lang="en-RS"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2400" dirty="0">
                <a:effectLst/>
                <a:latin typeface="Arial" panose="020B0604020202020204" pitchFamily="34" charset="0"/>
                <a:ea typeface="Calibri" panose="020F0502020204030204" pitchFamily="34" charset="0"/>
                <a:cs typeface="Times New Roman" panose="02020603050405020304" pitchFamily="18" charset="0"/>
              </a:rPr>
              <a:t>Od primesa neorganskog porekla najčešće su mineralne: zemlja, pesak i različiti metalni predmeti (žice, ekseri). Tako je na primer za stočnu so propisano da sadržaj u vodi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nerastvorljivih</a:t>
            </a:r>
            <a:r>
              <a:rPr lang="sr-Latn-RS" sz="2400" dirty="0">
                <a:effectLst/>
                <a:latin typeface="Arial" panose="020B0604020202020204" pitchFamily="34" charset="0"/>
                <a:ea typeface="Calibri" panose="020F0502020204030204" pitchFamily="34" charset="0"/>
                <a:cs typeface="Times New Roman" panose="02020603050405020304" pitchFamily="18" charset="0"/>
              </a:rPr>
              <a:t> primesa sme da bude do 3,5%.</a:t>
            </a:r>
            <a:endParaRPr lang="en-RS"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300"/>
              </a:spcAft>
            </a:pPr>
            <a:r>
              <a:rPr lang="sr-Latn-RS" sz="2400" dirty="0">
                <a:effectLst/>
                <a:latin typeface="Arial" panose="020B0604020202020204" pitchFamily="34" charset="0"/>
                <a:ea typeface="Calibri" panose="020F0502020204030204" pitchFamily="34" charset="0"/>
                <a:cs typeface="Times New Roman" panose="02020603050405020304" pitchFamily="18" charset="0"/>
              </a:rPr>
              <a:t>Organske primese mogu se naći vrlo retko i u manjem obimu.</a:t>
            </a:r>
            <a:endParaRPr lang="en-RS" sz="2000" dirty="0">
              <a:effectLst/>
              <a:latin typeface="Calibri" panose="020F0502020204030204" pitchFamily="34" charset="0"/>
              <a:ea typeface="Calibri" panose="020F0502020204030204" pitchFamily="34" charset="0"/>
              <a:cs typeface="Times New Roman" panose="02020603050405020304" pitchFamily="18" charset="0"/>
            </a:endParaRPr>
          </a:p>
          <a:p>
            <a:r>
              <a:rPr lang="sr-Latn-RS" sz="2400" b="1" dirty="0">
                <a:effectLst/>
                <a:latin typeface="Arial" panose="020B0604020202020204" pitchFamily="34" charset="0"/>
                <a:ea typeface="Calibri" panose="020F0502020204030204" pitchFamily="34" charset="0"/>
              </a:rPr>
              <a:t>Paraziti</a:t>
            </a:r>
            <a:r>
              <a:rPr lang="sr-Latn-RS" sz="2400" dirty="0">
                <a:effectLst/>
                <a:latin typeface="Arial" panose="020B0604020202020204" pitchFamily="34" charset="0"/>
                <a:ea typeface="Calibri" panose="020F0502020204030204" pitchFamily="34" charset="0"/>
              </a:rPr>
              <a:t> životinjskog i biljnog porekla ne mogu se naći u mineralnim </a:t>
            </a:r>
            <a:r>
              <a:rPr lang="sr-Latn-RS" sz="2400" dirty="0" err="1">
                <a:effectLst/>
                <a:latin typeface="Arial" panose="020B0604020202020204" pitchFamily="34" charset="0"/>
                <a:ea typeface="Calibri" panose="020F0502020204030204" pitchFamily="34" charset="0"/>
              </a:rPr>
              <a:t>hranivima</a:t>
            </a:r>
            <a:r>
              <a:rPr lang="sr-Latn-RS" sz="2400" dirty="0">
                <a:effectLst/>
                <a:latin typeface="Arial" panose="020B0604020202020204" pitchFamily="34" charset="0"/>
                <a:ea typeface="Calibri" panose="020F0502020204030204" pitchFamily="34" charset="0"/>
              </a:rPr>
              <a:t>, s obzirom da ne postoje potrebne hranljive materije za njihov razvoj.</a:t>
            </a:r>
            <a:r>
              <a:rPr lang="en-RS" sz="2400" dirty="0">
                <a:effectLst/>
              </a:rPr>
              <a:t> </a:t>
            </a:r>
            <a:endParaRPr lang="en-RS" sz="2400" dirty="0"/>
          </a:p>
        </p:txBody>
      </p:sp>
    </p:spTree>
    <p:extLst>
      <p:ext uri="{BB962C8B-B14F-4D97-AF65-F5344CB8AC3E}">
        <p14:creationId xmlns:p14="http://schemas.microsoft.com/office/powerpoint/2010/main" val="466270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8B4475-7EA0-E095-69CE-DCD7C2E3A411}"/>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DCD7480C-EB2B-AF55-869A-F50081A5ECE8}"/>
              </a:ext>
            </a:extLst>
          </p:cNvPr>
          <p:cNvSpPr txBox="1"/>
          <p:nvPr/>
        </p:nvSpPr>
        <p:spPr>
          <a:xfrm>
            <a:off x="1782501" y="249384"/>
            <a:ext cx="9080339" cy="646331"/>
          </a:xfrm>
          <a:prstGeom prst="rect">
            <a:avLst/>
          </a:prstGeom>
          <a:solidFill>
            <a:schemeClr val="accent6">
              <a:lumMod val="40000"/>
              <a:lumOff val="60000"/>
            </a:schemeClr>
          </a:solidFill>
        </p:spPr>
        <p:txBody>
          <a:bodyPr wrap="square">
            <a:spAutoFit/>
          </a:bodyPr>
          <a:lstStyle/>
          <a:p>
            <a:r>
              <a:rPr lang="sr-Latn-RS" sz="3600" dirty="0">
                <a:effectLst/>
                <a:latin typeface="Calibri" panose="020F0502020204030204" pitchFamily="34" charset="0"/>
                <a:ea typeface="Times New Roman" panose="02020603050405020304" pitchFamily="18" charset="0"/>
                <a:cs typeface="Times New Roman" panose="02020603050405020304" pitchFamily="18" charset="0"/>
              </a:rPr>
              <a:t>PREGLED I OCENJIVANJE VODENASTIH HRANIVA</a:t>
            </a:r>
            <a:r>
              <a:rPr lang="en-RS" sz="3600" dirty="0">
                <a:effectLst/>
              </a:rPr>
              <a:t> </a:t>
            </a:r>
            <a:endParaRPr lang="en-RS" sz="3600" dirty="0"/>
          </a:p>
        </p:txBody>
      </p:sp>
      <p:sp>
        <p:nvSpPr>
          <p:cNvPr id="5" name="TextBox 4">
            <a:extLst>
              <a:ext uri="{FF2B5EF4-FFF2-40B4-BE49-F238E27FC236}">
                <a16:creationId xmlns:a16="http://schemas.microsoft.com/office/drawing/2014/main" id="{D20A7026-B377-E20B-5E24-D750B9919428}"/>
              </a:ext>
            </a:extLst>
          </p:cNvPr>
          <p:cNvSpPr txBox="1"/>
          <p:nvPr/>
        </p:nvSpPr>
        <p:spPr>
          <a:xfrm>
            <a:off x="499640" y="1485391"/>
            <a:ext cx="11192719" cy="3887218"/>
          </a:xfrm>
          <a:prstGeom prst="rect">
            <a:avLst/>
          </a:prstGeom>
          <a:noFill/>
        </p:spPr>
        <p:txBody>
          <a:bodyPr wrap="square">
            <a:spAutoFit/>
          </a:bodyPr>
          <a:lstStyle/>
          <a:p>
            <a:pPr algn="just">
              <a:lnSpc>
                <a:spcPct val="115000"/>
              </a:lnSpc>
              <a:spcAft>
                <a:spcPts val="600"/>
              </a:spcAft>
            </a:pPr>
            <a:r>
              <a:rPr lang="sr-Latn-RS" sz="2400" dirty="0">
                <a:effectLst/>
                <a:latin typeface="Arial" panose="020B0604020202020204" pitchFamily="34" charset="0"/>
                <a:ea typeface="Times New Roman" panose="02020603050405020304" pitchFamily="18" charset="0"/>
                <a:cs typeface="Times New Roman" panose="02020603050405020304" pitchFamily="18" charset="0"/>
              </a:rPr>
              <a:t>Vodenasta </a:t>
            </a:r>
            <a:r>
              <a:rPr lang="sr-Latn-RS" sz="2400" dirty="0" err="1">
                <a:effectLst/>
                <a:latin typeface="Arial" panose="020B0604020202020204" pitchFamily="34" charset="0"/>
                <a:ea typeface="Times New Roman" panose="02020603050405020304" pitchFamily="18" charset="0"/>
                <a:cs typeface="Times New Roman" panose="02020603050405020304" pitchFamily="18" charset="0"/>
              </a:rPr>
              <a:t>hraniva</a:t>
            </a:r>
            <a:r>
              <a:rPr lang="sr-Latn-RS" sz="2400" dirty="0">
                <a:effectLst/>
                <a:latin typeface="Arial" panose="020B0604020202020204" pitchFamily="34" charset="0"/>
                <a:ea typeface="Times New Roman" panose="02020603050405020304" pitchFamily="18" charset="0"/>
                <a:cs typeface="Times New Roman" panose="02020603050405020304" pitchFamily="18" charset="0"/>
              </a:rPr>
              <a:t> obuhvataju brojna </a:t>
            </a:r>
            <a:r>
              <a:rPr lang="sr-Latn-RS" sz="2400" dirty="0" err="1">
                <a:effectLst/>
                <a:latin typeface="Arial" panose="020B0604020202020204" pitchFamily="34" charset="0"/>
                <a:ea typeface="Times New Roman" panose="02020603050405020304" pitchFamily="18" charset="0"/>
                <a:cs typeface="Times New Roman" panose="02020603050405020304" pitchFamily="18" charset="0"/>
              </a:rPr>
              <a:t>hraniva</a:t>
            </a:r>
            <a:r>
              <a:rPr lang="sr-Latn-RS" sz="2400" dirty="0">
                <a:effectLst/>
                <a:latin typeface="Arial" panose="020B0604020202020204" pitchFamily="34" charset="0"/>
                <a:ea typeface="Times New Roman" panose="02020603050405020304" pitchFamily="18" charset="0"/>
                <a:cs typeface="Times New Roman" panose="02020603050405020304" pitchFamily="18" charset="0"/>
              </a:rPr>
              <a:t> (sporedne proizvode) poreklom iz industrije alkohola, skroba, šećera, piva, bezalkoholnih napitaka i mleka. Navedena </a:t>
            </a:r>
            <a:r>
              <a:rPr lang="sr-Latn-RS" sz="2400" dirty="0" err="1">
                <a:effectLst/>
                <a:latin typeface="Arial" panose="020B0604020202020204" pitchFamily="34" charset="0"/>
                <a:ea typeface="Times New Roman" panose="02020603050405020304" pitchFamily="18" charset="0"/>
                <a:cs typeface="Times New Roman" panose="02020603050405020304" pitchFamily="18" charset="0"/>
              </a:rPr>
              <a:t>hraniva</a:t>
            </a:r>
            <a:r>
              <a:rPr lang="sr-Latn-RS" sz="2400" dirty="0">
                <a:effectLst/>
                <a:latin typeface="Arial" panose="020B0604020202020204" pitchFamily="34" charset="0"/>
                <a:ea typeface="Times New Roman" panose="02020603050405020304" pitchFamily="18" charset="0"/>
                <a:cs typeface="Times New Roman" panose="02020603050405020304" pitchFamily="18" charset="0"/>
              </a:rPr>
              <a:t> primarno u upotrebu dolaze sa visokim sadržajem vode (iznad 90%) što ih svrstava u grupu vodenastih </a:t>
            </a:r>
            <a:r>
              <a:rPr lang="sr-Latn-RS" sz="2400" dirty="0" err="1">
                <a:effectLst/>
                <a:latin typeface="Arial" panose="020B0604020202020204" pitchFamily="34" charset="0"/>
                <a:ea typeface="Times New Roman" panose="02020603050405020304" pitchFamily="18" charset="0"/>
                <a:cs typeface="Times New Roman" panose="02020603050405020304" pitchFamily="18" charset="0"/>
              </a:rPr>
              <a:t>hraniva</a:t>
            </a:r>
            <a:r>
              <a:rPr lang="sr-Latn-RS" sz="2400" dirty="0">
                <a:effectLst/>
                <a:latin typeface="Arial" panose="020B0604020202020204" pitchFamily="34" charset="0"/>
                <a:ea typeface="Times New Roman" panose="02020603050405020304" pitchFamily="18" charset="0"/>
                <a:cs typeface="Times New Roman" panose="02020603050405020304" pitchFamily="18" charset="0"/>
              </a:rPr>
              <a:t>. S obzirom na veliku vlažnost, u ovoj hrani brzo nastupaju procesi previranja, pri čemu se stvaraju štetne materije koje dovode do njihovog kvara.</a:t>
            </a:r>
          </a:p>
          <a:p>
            <a:pPr algn="just">
              <a:lnSpc>
                <a:spcPct val="115000"/>
              </a:lnSpc>
              <a:spcAft>
                <a:spcPts val="600"/>
              </a:spcAft>
            </a:pPr>
            <a:endParaRPr lang="en-RS" sz="2000" dirty="0">
              <a:effectLst/>
              <a:latin typeface="Calibri" panose="020F0502020204030204" pitchFamily="34" charset="0"/>
              <a:ea typeface="Calibri" panose="020F0502020204030204" pitchFamily="34" charset="0"/>
              <a:cs typeface="Times New Roman" panose="02020603050405020304" pitchFamily="18" charset="0"/>
            </a:endParaRPr>
          </a:p>
          <a:p>
            <a:r>
              <a:rPr lang="sr-Latn-RS" sz="2400" i="1" dirty="0">
                <a:effectLst/>
                <a:latin typeface="Arial" panose="020B0604020202020204" pitchFamily="34" charset="0"/>
                <a:ea typeface="Times New Roman" panose="02020603050405020304" pitchFamily="18" charset="0"/>
              </a:rPr>
              <a:t>*Za pregled i ocenjivanje vodenastih </a:t>
            </a:r>
            <a:r>
              <a:rPr lang="sr-Latn-RS" sz="2400" i="1" dirty="0" err="1">
                <a:effectLst/>
                <a:latin typeface="Arial" panose="020B0604020202020204" pitchFamily="34" charset="0"/>
                <a:ea typeface="Times New Roman" panose="02020603050405020304" pitchFamily="18" charset="0"/>
              </a:rPr>
              <a:t>hraniva</a:t>
            </a:r>
            <a:r>
              <a:rPr lang="sr-Latn-RS" sz="2400" i="1" dirty="0">
                <a:effectLst/>
                <a:latin typeface="Arial" panose="020B0604020202020204" pitchFamily="34" charset="0"/>
                <a:ea typeface="Times New Roman" panose="02020603050405020304" pitchFamily="18" charset="0"/>
              </a:rPr>
              <a:t> najčešće se koristi organoleptički pregled, a znatno ređe i druge metode.</a:t>
            </a:r>
            <a:r>
              <a:rPr lang="en-RS" sz="2400" dirty="0">
                <a:effectLst/>
              </a:rPr>
              <a:t> </a:t>
            </a:r>
            <a:endParaRPr lang="en-RS" sz="2400" dirty="0"/>
          </a:p>
        </p:txBody>
      </p:sp>
    </p:spTree>
    <p:extLst>
      <p:ext uri="{BB962C8B-B14F-4D97-AF65-F5344CB8AC3E}">
        <p14:creationId xmlns:p14="http://schemas.microsoft.com/office/powerpoint/2010/main" val="1253760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03A22D-53D4-5B92-F516-417BADA8791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BEFA3D60-5DE1-06BA-FD07-A07F836F3CB4}"/>
              </a:ext>
            </a:extLst>
          </p:cNvPr>
          <p:cNvSpPr txBox="1"/>
          <p:nvPr/>
        </p:nvSpPr>
        <p:spPr>
          <a:xfrm>
            <a:off x="3223549" y="0"/>
            <a:ext cx="5388015" cy="646331"/>
          </a:xfrm>
          <a:prstGeom prst="rect">
            <a:avLst/>
          </a:prstGeom>
          <a:solidFill>
            <a:schemeClr val="accent6">
              <a:lumMod val="40000"/>
              <a:lumOff val="60000"/>
            </a:schemeClr>
          </a:solidFill>
        </p:spPr>
        <p:txBody>
          <a:bodyPr wrap="square">
            <a:spAutoFit/>
          </a:bodyPr>
          <a:lstStyle/>
          <a:p>
            <a:r>
              <a:rPr lang="sr-Latn-RS" sz="3600" dirty="0">
                <a:effectLst/>
                <a:latin typeface="Calibri" panose="020F0502020204030204" pitchFamily="34" charset="0"/>
                <a:ea typeface="Times New Roman" panose="02020603050405020304" pitchFamily="18" charset="0"/>
                <a:cs typeface="Times New Roman" panose="02020603050405020304" pitchFamily="18" charset="0"/>
              </a:rPr>
              <a:t>ORGANOLEPTIČKI PREGLED</a:t>
            </a:r>
            <a:r>
              <a:rPr lang="en-RS" sz="3600" dirty="0">
                <a:effectLst/>
              </a:rPr>
              <a:t> </a:t>
            </a:r>
            <a:endParaRPr lang="en-RS" sz="3600" dirty="0"/>
          </a:p>
        </p:txBody>
      </p:sp>
      <p:sp>
        <p:nvSpPr>
          <p:cNvPr id="5" name="TextBox 4">
            <a:extLst>
              <a:ext uri="{FF2B5EF4-FFF2-40B4-BE49-F238E27FC236}">
                <a16:creationId xmlns:a16="http://schemas.microsoft.com/office/drawing/2014/main" id="{CCF78BF1-1DBB-00D5-1BB3-22C4470ED0F0}"/>
              </a:ext>
            </a:extLst>
          </p:cNvPr>
          <p:cNvSpPr txBox="1"/>
          <p:nvPr/>
        </p:nvSpPr>
        <p:spPr>
          <a:xfrm>
            <a:off x="104171" y="902066"/>
            <a:ext cx="11794603" cy="5832366"/>
          </a:xfrm>
          <a:prstGeom prst="rect">
            <a:avLst/>
          </a:prstGeom>
          <a:noFill/>
        </p:spPr>
        <p:txBody>
          <a:bodyPr wrap="square">
            <a:spAutoFit/>
          </a:bodyPr>
          <a:lstStyle/>
          <a:p>
            <a:pPr algn="just">
              <a:lnSpc>
                <a:spcPct val="115000"/>
              </a:lnSpc>
              <a:spcAft>
                <a:spcPts val="600"/>
              </a:spcAft>
            </a:pPr>
            <a:r>
              <a:rPr lang="sr-Latn-RS" sz="2200" b="1" dirty="0">
                <a:effectLst/>
                <a:latin typeface="Arial" panose="020B0604020202020204" pitchFamily="34" charset="0"/>
                <a:ea typeface="Times New Roman" panose="02020603050405020304" pitchFamily="18" charset="0"/>
                <a:cs typeface="Times New Roman" panose="02020603050405020304" pitchFamily="18" charset="0"/>
              </a:rPr>
              <a:t>Boja </a:t>
            </a:r>
            <a:r>
              <a:rPr lang="sr-Latn-RS" sz="2200" dirty="0">
                <a:effectLst/>
                <a:latin typeface="Arial" panose="020B0604020202020204" pitchFamily="34" charset="0"/>
                <a:ea typeface="Times New Roman" panose="02020603050405020304" pitchFamily="18" charset="0"/>
                <a:cs typeface="Times New Roman" panose="02020603050405020304" pitchFamily="18" charset="0"/>
              </a:rPr>
              <a:t>vodenastih </a:t>
            </a:r>
            <a:r>
              <a:rPr lang="sr-Latn-RS" sz="2200" dirty="0" err="1">
                <a:effectLst/>
                <a:latin typeface="Arial" panose="020B0604020202020204" pitchFamily="34" charset="0"/>
                <a:ea typeface="Times New Roman" panose="02020603050405020304" pitchFamily="18" charset="0"/>
                <a:cs typeface="Times New Roman" panose="02020603050405020304" pitchFamily="18" charset="0"/>
              </a:rPr>
              <a:t>hraniva</a:t>
            </a:r>
            <a:r>
              <a:rPr lang="sr-Latn-RS" sz="2200" dirty="0">
                <a:effectLst/>
                <a:latin typeface="Arial" panose="020B0604020202020204" pitchFamily="34" charset="0"/>
                <a:ea typeface="Times New Roman" panose="02020603050405020304" pitchFamily="18" charset="0"/>
                <a:cs typeface="Times New Roman" panose="02020603050405020304" pitchFamily="18" charset="0"/>
              </a:rPr>
              <a:t> zavisi od vrste </a:t>
            </a:r>
            <a:r>
              <a:rPr lang="sr-Latn-RS" sz="2200" dirty="0" err="1">
                <a:effectLst/>
                <a:latin typeface="Arial" panose="020B0604020202020204" pitchFamily="34" charset="0"/>
                <a:ea typeface="Times New Roman" panose="02020603050405020304" pitchFamily="18" charset="0"/>
                <a:cs typeface="Times New Roman" panose="02020603050405020304" pitchFamily="18" charset="0"/>
              </a:rPr>
              <a:t>hraniva</a:t>
            </a:r>
            <a:r>
              <a:rPr lang="sr-Latn-RS" sz="2200" dirty="0">
                <a:effectLst/>
                <a:latin typeface="Arial" panose="020B0604020202020204" pitchFamily="34" charset="0"/>
                <a:ea typeface="Times New Roman" panose="02020603050405020304" pitchFamily="18" charset="0"/>
                <a:cs typeface="Times New Roman" panose="02020603050405020304" pitchFamily="18" charset="0"/>
              </a:rPr>
              <a:t> i varira od bele (obrano mleko, sveži repini rezanci) i žućkaste (kukuruzna i krompirova droždina i džibra), preko zelenkaste (surutka) i svetlo do tamno žućkasto mrke (voćna džibra i komina, pivski kom) do mrke ili crne (melasa, soja </a:t>
            </a:r>
            <a:r>
              <a:rPr lang="sr-Latn-RS" sz="2200" dirty="0" err="1">
                <a:effectLst/>
                <a:latin typeface="Arial" panose="020B0604020202020204" pitchFamily="34" charset="0"/>
                <a:ea typeface="Times New Roman" panose="02020603050405020304" pitchFamily="18" charset="0"/>
                <a:cs typeface="Times New Roman" panose="02020603050405020304" pitchFamily="18" charset="0"/>
              </a:rPr>
              <a:t>lecitin</a:t>
            </a:r>
            <a:r>
              <a:rPr lang="sr-Latn-RS" sz="2200" dirty="0">
                <a:effectLst/>
                <a:latin typeface="Arial" panose="020B0604020202020204" pitchFamily="34" charset="0"/>
                <a:ea typeface="Times New Roman" panose="02020603050405020304" pitchFamily="18" charset="0"/>
                <a:cs typeface="Times New Roman" panose="02020603050405020304" pitchFamily="18" charset="0"/>
              </a:rPr>
              <a:t>) ili neodređene boje (pomije). Promena boje prvenstveno je izazvana prisustvom stranih primesa u većim količinama ili štetnim procesima previranja i razlaganja organske materije.</a:t>
            </a:r>
            <a:endParaRPr lang="en-RS" sz="2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sr-Latn-RS" sz="2200" b="1" dirty="0">
                <a:effectLst/>
                <a:latin typeface="Arial" panose="020B0604020202020204" pitchFamily="34" charset="0"/>
                <a:ea typeface="Times New Roman" panose="02020603050405020304" pitchFamily="18" charset="0"/>
                <a:cs typeface="Times New Roman" panose="02020603050405020304" pitchFamily="18" charset="0"/>
              </a:rPr>
              <a:t>Miris</a:t>
            </a:r>
            <a:r>
              <a:rPr lang="sr-Latn-RS" sz="2200" dirty="0">
                <a:effectLst/>
                <a:latin typeface="Arial" panose="020B0604020202020204" pitchFamily="34" charset="0"/>
                <a:ea typeface="Times New Roman" panose="02020603050405020304" pitchFamily="18" charset="0"/>
                <a:cs typeface="Times New Roman" panose="02020603050405020304" pitchFamily="18" charset="0"/>
              </a:rPr>
              <a:t> vodenastih </a:t>
            </a:r>
            <a:r>
              <a:rPr lang="sr-Latn-RS" sz="2200" dirty="0" err="1">
                <a:effectLst/>
                <a:latin typeface="Arial" panose="020B0604020202020204" pitchFamily="34" charset="0"/>
                <a:ea typeface="Times New Roman" panose="02020603050405020304" pitchFamily="18" charset="0"/>
                <a:cs typeface="Times New Roman" panose="02020603050405020304" pitchFamily="18" charset="0"/>
              </a:rPr>
              <a:t>hraniva</a:t>
            </a:r>
            <a:r>
              <a:rPr lang="sr-Latn-RS" sz="2200" dirty="0">
                <a:effectLst/>
                <a:latin typeface="Arial" panose="020B0604020202020204" pitchFamily="34" charset="0"/>
                <a:ea typeface="Times New Roman" panose="02020603050405020304" pitchFamily="18" charset="0"/>
                <a:cs typeface="Times New Roman" panose="02020603050405020304" pitchFamily="18" charset="0"/>
              </a:rPr>
              <a:t> je u osnovi prijatan i aromatičan. Promena mirisa (kiselkast) je prvenstveno izazvana prisustvom većeg broja mikroorganizama i fermentacijom ugljenih hidrata. Ukoliko je došlo do razlaganja proteina i masti, miris hrane može da bude i otužan ili zagušljiv. Promenjen miris ukazuje i na promenu viskoziteta i stepena kiselosti.</a:t>
            </a:r>
            <a:endParaRPr lang="en-RS" sz="22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sr-Latn-RS" sz="2200" b="1" dirty="0">
                <a:effectLst/>
                <a:latin typeface="Arial" panose="020B0604020202020204" pitchFamily="34" charset="0"/>
                <a:ea typeface="Times New Roman" panose="02020603050405020304" pitchFamily="18" charset="0"/>
              </a:rPr>
              <a:t>Ukus </a:t>
            </a:r>
            <a:r>
              <a:rPr lang="sr-Latn-RS" sz="2200" dirty="0">
                <a:effectLst/>
                <a:latin typeface="Arial" panose="020B0604020202020204" pitchFamily="34" charset="0"/>
                <a:ea typeface="Times New Roman" panose="02020603050405020304" pitchFamily="18" charset="0"/>
              </a:rPr>
              <a:t>vodenastih </a:t>
            </a:r>
            <a:r>
              <a:rPr lang="sr-Latn-RS" sz="2200" dirty="0" err="1">
                <a:effectLst/>
                <a:latin typeface="Arial" panose="020B0604020202020204" pitchFamily="34" charset="0"/>
                <a:ea typeface="Times New Roman" panose="02020603050405020304" pitchFamily="18" charset="0"/>
              </a:rPr>
              <a:t>hraniva</a:t>
            </a:r>
            <a:r>
              <a:rPr lang="sr-Latn-RS" sz="2200" dirty="0">
                <a:effectLst/>
                <a:latin typeface="Arial" panose="020B0604020202020204" pitchFamily="34" charset="0"/>
                <a:ea typeface="Times New Roman" panose="02020603050405020304" pitchFamily="18" charset="0"/>
              </a:rPr>
              <a:t> je prijatan (najčešće slatkast) i životinje ih rado konzumiraju. Nakiseo ukus ukazuje na početak kvarenja, a intenzivno kiseo ili gorak ukus na uznapredovale procese kvarenja ili promenu viskoziteta i stepena kiselosti. Pored direktne probe, kiseo ukus se indirektno utvrđuje merenjem elektrohemijske reakcije, pri čemu </a:t>
            </a:r>
            <a:r>
              <a:rPr lang="sr-Latn-RS" sz="2200" dirty="0" err="1">
                <a:effectLst/>
                <a:latin typeface="Arial" panose="020B0604020202020204" pitchFamily="34" charset="0"/>
                <a:ea typeface="Times New Roman" panose="02020603050405020304" pitchFamily="18" charset="0"/>
              </a:rPr>
              <a:t>pH</a:t>
            </a:r>
            <a:r>
              <a:rPr lang="sr-Latn-RS" sz="2200" dirty="0">
                <a:effectLst/>
                <a:latin typeface="Arial" panose="020B0604020202020204" pitchFamily="34" charset="0"/>
                <a:ea typeface="Times New Roman" panose="02020603050405020304" pitchFamily="18" charset="0"/>
              </a:rPr>
              <a:t> vrednost ne sme da bude iznad 8.</a:t>
            </a:r>
            <a:r>
              <a:rPr lang="en-RS" sz="2200" dirty="0">
                <a:effectLst/>
              </a:rPr>
              <a:t> </a:t>
            </a:r>
            <a:endParaRPr lang="en-RS" sz="2200" dirty="0"/>
          </a:p>
        </p:txBody>
      </p:sp>
    </p:spTree>
    <p:extLst>
      <p:ext uri="{BB962C8B-B14F-4D97-AF65-F5344CB8AC3E}">
        <p14:creationId xmlns:p14="http://schemas.microsoft.com/office/powerpoint/2010/main" val="1335145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BB991-79A9-524A-D86D-359FDD96FE5D}"/>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26371DFE-231D-5780-C292-CF6298D92441}"/>
              </a:ext>
            </a:extLst>
          </p:cNvPr>
          <p:cNvSpPr txBox="1"/>
          <p:nvPr/>
        </p:nvSpPr>
        <p:spPr>
          <a:xfrm>
            <a:off x="169762" y="266218"/>
            <a:ext cx="11852476" cy="6277872"/>
          </a:xfrm>
          <a:prstGeom prst="rect">
            <a:avLst/>
          </a:prstGeom>
          <a:noFill/>
        </p:spPr>
        <p:txBody>
          <a:bodyPr wrap="square">
            <a:spAutoFit/>
          </a:bodyPr>
          <a:lstStyle/>
          <a:p>
            <a:pPr algn="just">
              <a:lnSpc>
                <a:spcPct val="115000"/>
              </a:lnSpc>
              <a:spcAft>
                <a:spcPts val="600"/>
              </a:spcAft>
            </a:pPr>
            <a:r>
              <a:rPr lang="sr-Latn-RS" sz="2100" b="1" dirty="0">
                <a:effectLst/>
                <a:latin typeface="Arial" panose="020B0604020202020204" pitchFamily="34" charset="0"/>
                <a:ea typeface="Times New Roman" panose="02020603050405020304" pitchFamily="18" charset="0"/>
                <a:cs typeface="Times New Roman" panose="02020603050405020304" pitchFamily="18" charset="0"/>
              </a:rPr>
              <a:t>Oblik i struktura</a:t>
            </a: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 vodenastih </a:t>
            </a:r>
            <a:r>
              <a:rPr lang="sr-Latn-RS" sz="2100" dirty="0" err="1">
                <a:effectLst/>
                <a:latin typeface="Arial" panose="020B0604020202020204" pitchFamily="34" charset="0"/>
                <a:ea typeface="Times New Roman" panose="02020603050405020304" pitchFamily="18" charset="0"/>
                <a:cs typeface="Times New Roman" panose="02020603050405020304" pitchFamily="18" charset="0"/>
              </a:rPr>
              <a:t>hraniva</a:t>
            </a: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 zavise od tehnološkog postupka prerade osnovnih sirovina od kojih potiču. Najčešće dolaze u promet u vidu rezanaca i pahulja različitih dimenzija i oblika, ili kao homogene tečnosti različitog viskoziteta. Navedena </a:t>
            </a:r>
            <a:r>
              <a:rPr lang="sr-Latn-RS" sz="2100" dirty="0" err="1">
                <a:effectLst/>
                <a:latin typeface="Arial" panose="020B0604020202020204" pitchFamily="34" charset="0"/>
                <a:ea typeface="Times New Roman" panose="02020603050405020304" pitchFamily="18" charset="0"/>
                <a:cs typeface="Times New Roman" panose="02020603050405020304" pitchFamily="18" charset="0"/>
              </a:rPr>
              <a:t>hraniva</a:t>
            </a: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 po </a:t>
            </a:r>
            <a:r>
              <a:rPr lang="sr-Latn-RS" sz="2100" dirty="0" err="1">
                <a:effectLst/>
                <a:latin typeface="Arial" panose="020B0604020202020204" pitchFamily="34" charset="0"/>
                <a:ea typeface="Times New Roman" panose="02020603050405020304" pitchFamily="18" charset="0"/>
                <a:cs typeface="Times New Roman" panose="02020603050405020304" pitchFamily="18" charset="0"/>
              </a:rPr>
              <a:t>konzistenciji</a:t>
            </a: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 su mekana ili vodenasta. Odstupanje od normalne strukture, oblika i </a:t>
            </a:r>
            <a:r>
              <a:rPr lang="sr-Latn-RS" sz="2100" dirty="0" err="1">
                <a:effectLst/>
                <a:latin typeface="Arial" panose="020B0604020202020204" pitchFamily="34" charset="0"/>
                <a:ea typeface="Times New Roman" panose="02020603050405020304" pitchFamily="18" charset="0"/>
                <a:cs typeface="Times New Roman" panose="02020603050405020304" pitchFamily="18" charset="0"/>
              </a:rPr>
              <a:t>konzistencije</a:t>
            </a: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 (sluzava, lepljiva, zgrudvana) može biti indikator povećanog prisustva mikroorganizama i pokazatelj je hemijskih promena uslovljenih razlaganjem organske materije.</a:t>
            </a:r>
            <a:endParaRPr lang="en-RS" sz="2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sr-Latn-RS" sz="2100" b="1" dirty="0">
                <a:effectLst/>
                <a:latin typeface="Arial" panose="020B0604020202020204" pitchFamily="34" charset="0"/>
                <a:ea typeface="Times New Roman" panose="02020603050405020304" pitchFamily="18" charset="0"/>
                <a:cs typeface="Times New Roman" panose="02020603050405020304" pitchFamily="18" charset="0"/>
              </a:rPr>
              <a:t>Vlažnost </a:t>
            </a: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vodenastih </a:t>
            </a:r>
            <a:r>
              <a:rPr lang="sr-Latn-RS" sz="2100" dirty="0" err="1">
                <a:effectLst/>
                <a:latin typeface="Arial" panose="020B0604020202020204" pitchFamily="34" charset="0"/>
                <a:ea typeface="Times New Roman" panose="02020603050405020304" pitchFamily="18" charset="0"/>
                <a:cs typeface="Times New Roman" panose="02020603050405020304" pitchFamily="18" charset="0"/>
              </a:rPr>
              <a:t>hraniva</a:t>
            </a: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 je visoka, sa sadržajem vlage preko 90%. Stoga ih je potrebno brzo utrošiti ili konzervisati (sušenjem, </a:t>
            </a:r>
            <a:r>
              <a:rPr lang="sr-Latn-RS" sz="2100" dirty="0" err="1">
                <a:effectLst/>
                <a:latin typeface="Arial" panose="020B0604020202020204" pitchFamily="34" charset="0"/>
                <a:ea typeface="Times New Roman" panose="02020603050405020304" pitchFamily="18" charset="0"/>
                <a:cs typeface="Times New Roman" panose="02020603050405020304" pitchFamily="18" charset="0"/>
              </a:rPr>
              <a:t>siliranjem</a:t>
            </a: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a:t>
            </a:r>
            <a:endParaRPr lang="en-RS" sz="2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sr-Latn-RS" sz="2100" b="1" dirty="0">
                <a:effectLst/>
                <a:latin typeface="Arial" panose="020B0604020202020204" pitchFamily="34" charset="0"/>
                <a:ea typeface="Times New Roman" panose="02020603050405020304" pitchFamily="18" charset="0"/>
                <a:cs typeface="Times New Roman" panose="02020603050405020304" pitchFamily="18" charset="0"/>
              </a:rPr>
              <a:t>Strane primese</a:t>
            </a: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 u vodenastim </a:t>
            </a:r>
            <a:r>
              <a:rPr lang="sr-Latn-RS" sz="2100" dirty="0" err="1">
                <a:effectLst/>
                <a:latin typeface="Arial" panose="020B0604020202020204" pitchFamily="34" charset="0"/>
                <a:ea typeface="Times New Roman" panose="02020603050405020304" pitchFamily="18" charset="0"/>
                <a:cs typeface="Times New Roman" panose="02020603050405020304" pitchFamily="18" charset="0"/>
              </a:rPr>
              <a:t>hranivima</a:t>
            </a: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 su retke, a mogu biti neorganskog i organskog porekla. </a:t>
            </a:r>
            <a:endParaRPr lang="en-RS" sz="2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Najčešće su prisutne primese </a:t>
            </a:r>
            <a:r>
              <a:rPr lang="sr-Latn-RS" sz="2100" b="1" dirty="0">
                <a:effectLst/>
                <a:latin typeface="Arial" panose="020B0604020202020204" pitchFamily="34" charset="0"/>
                <a:ea typeface="Times New Roman" panose="02020603050405020304" pitchFamily="18" charset="0"/>
                <a:cs typeface="Times New Roman" panose="02020603050405020304" pitchFamily="18" charset="0"/>
              </a:rPr>
              <a:t>neorganskog porekla </a:t>
            </a: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(zemlja, pesak), kao i ostale primese koje mogu dospeti u </a:t>
            </a:r>
            <a:r>
              <a:rPr lang="sr-Latn-RS" sz="2100" dirty="0" err="1">
                <a:effectLst/>
                <a:latin typeface="Arial" panose="020B0604020202020204" pitchFamily="34" charset="0"/>
                <a:ea typeface="Times New Roman" panose="02020603050405020304" pitchFamily="18" charset="0"/>
                <a:cs typeface="Times New Roman" panose="02020603050405020304" pitchFamily="18" charset="0"/>
              </a:rPr>
              <a:t>hraniva</a:t>
            </a: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 tokom tehnološkog procesa proizvodnje. </a:t>
            </a:r>
            <a:endParaRPr lang="en-RS" sz="2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sr-Latn-RS" sz="2100" b="1" dirty="0">
                <a:effectLst/>
                <a:latin typeface="Arial" panose="020B0604020202020204" pitchFamily="34" charset="0"/>
                <a:ea typeface="Times New Roman" panose="02020603050405020304" pitchFamily="18" charset="0"/>
                <a:cs typeface="Times New Roman" panose="02020603050405020304" pitchFamily="18" charset="0"/>
              </a:rPr>
              <a:t>Organske primese </a:t>
            </a:r>
            <a:r>
              <a:rPr lang="sr-Latn-RS" sz="2100" dirty="0">
                <a:effectLst/>
                <a:latin typeface="Arial" panose="020B0604020202020204" pitchFamily="34" charset="0"/>
                <a:ea typeface="Times New Roman" panose="02020603050405020304" pitchFamily="18" charset="0"/>
                <a:cs typeface="Times New Roman" panose="02020603050405020304" pitchFamily="18" charset="0"/>
              </a:rPr>
              <a:t>mogu se naći u manjem obimu i predstavljaju ostatke biljnih delova koji se ne koriste primarno za dobijanje proizvoda.</a:t>
            </a:r>
            <a:endParaRPr lang="en-RS" sz="21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sr-Latn-RS" sz="2100" b="1" dirty="0">
                <a:effectLst/>
                <a:latin typeface="Arial" panose="020B0604020202020204" pitchFamily="34" charset="0"/>
                <a:ea typeface="Times New Roman" panose="02020603050405020304" pitchFamily="18" charset="0"/>
              </a:rPr>
              <a:t>Paraziti</a:t>
            </a:r>
            <a:r>
              <a:rPr lang="sr-Latn-RS" sz="2100" dirty="0">
                <a:effectLst/>
                <a:latin typeface="Arial" panose="020B0604020202020204" pitchFamily="34" charset="0"/>
                <a:ea typeface="Times New Roman" panose="02020603050405020304" pitchFamily="18" charset="0"/>
              </a:rPr>
              <a:t> (životinjskog i biljnog porekla) ne mogu se naći u vodenastim </a:t>
            </a:r>
            <a:r>
              <a:rPr lang="sr-Latn-RS" sz="2100" dirty="0" err="1">
                <a:effectLst/>
                <a:latin typeface="Arial" panose="020B0604020202020204" pitchFamily="34" charset="0"/>
                <a:ea typeface="Times New Roman" panose="02020603050405020304" pitchFamily="18" charset="0"/>
              </a:rPr>
              <a:t>hranivima</a:t>
            </a:r>
            <a:r>
              <a:rPr lang="sr-Latn-RS" sz="2100" dirty="0">
                <a:effectLst/>
                <a:latin typeface="Arial" panose="020B0604020202020204" pitchFamily="34" charset="0"/>
                <a:ea typeface="Times New Roman" panose="02020603050405020304" pitchFamily="18" charset="0"/>
              </a:rPr>
              <a:t>, s obzirom da ne postoje povoljni uslovi za njihovo razmnožavanje. Sa druge strane, visoka količina vode u ovim </a:t>
            </a:r>
            <a:r>
              <a:rPr lang="sr-Latn-RS" sz="2100" dirty="0" err="1">
                <a:effectLst/>
                <a:latin typeface="Arial" panose="020B0604020202020204" pitchFamily="34" charset="0"/>
                <a:ea typeface="Times New Roman" panose="02020603050405020304" pitchFamily="18" charset="0"/>
              </a:rPr>
              <a:t>hranivima</a:t>
            </a:r>
            <a:r>
              <a:rPr lang="sr-Latn-RS" sz="2100" dirty="0">
                <a:effectLst/>
                <a:latin typeface="Arial" panose="020B0604020202020204" pitchFamily="34" charset="0"/>
                <a:ea typeface="Times New Roman" panose="02020603050405020304" pitchFamily="18" charset="0"/>
              </a:rPr>
              <a:t> predstavlja odličan medijum za razvoj bakterija i plesni.</a:t>
            </a:r>
            <a:r>
              <a:rPr lang="en-RS" sz="2100" dirty="0">
                <a:effectLst/>
              </a:rPr>
              <a:t> </a:t>
            </a:r>
            <a:endParaRPr lang="en-RS" sz="2100" dirty="0"/>
          </a:p>
        </p:txBody>
      </p:sp>
    </p:spTree>
    <p:extLst>
      <p:ext uri="{BB962C8B-B14F-4D97-AF65-F5344CB8AC3E}">
        <p14:creationId xmlns:p14="http://schemas.microsoft.com/office/powerpoint/2010/main" val="107433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92D2C3-8274-17DD-6300-1EFB4D93DEFA}"/>
            </a:ext>
          </a:extLst>
        </p:cNvPr>
        <p:cNvGrpSpPr/>
        <p:nvPr/>
      </p:nvGrpSpPr>
      <p:grpSpPr>
        <a:xfrm>
          <a:off x="0" y="0"/>
          <a:ext cx="0" cy="0"/>
          <a:chOff x="0" y="0"/>
          <a:chExt cx="0" cy="0"/>
        </a:xfrm>
      </p:grpSpPr>
    </p:spTree>
    <p:extLst>
      <p:ext uri="{BB962C8B-B14F-4D97-AF65-F5344CB8AC3E}">
        <p14:creationId xmlns:p14="http://schemas.microsoft.com/office/powerpoint/2010/main" val="211127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99DFA30-F2AF-0E14-AA1A-2A1EDB2F4D15}"/>
              </a:ext>
            </a:extLst>
          </p:cNvPr>
          <p:cNvSpPr txBox="1"/>
          <p:nvPr/>
        </p:nvSpPr>
        <p:spPr>
          <a:xfrm>
            <a:off x="1223058" y="480878"/>
            <a:ext cx="9745884" cy="584775"/>
          </a:xfrm>
          <a:prstGeom prst="rect">
            <a:avLst/>
          </a:prstGeom>
          <a:solidFill>
            <a:schemeClr val="accent4">
              <a:lumMod val="20000"/>
              <a:lumOff val="80000"/>
            </a:schemeClr>
          </a:solidFill>
        </p:spPr>
        <p:txBody>
          <a:bodyPr wrap="square">
            <a:spAutoFit/>
          </a:bodyPr>
          <a:lstStyle/>
          <a:p>
            <a:r>
              <a:rPr lang="sr-Latn-RS" sz="3200" dirty="0">
                <a:effectLst/>
                <a:latin typeface="Calibri" panose="020F0502020204030204" pitchFamily="34" charset="0"/>
                <a:ea typeface="Calibri" panose="020F0502020204030204" pitchFamily="34" charset="0"/>
                <a:cs typeface="Times New Roman" panose="02020603050405020304" pitchFamily="18" charset="0"/>
              </a:rPr>
              <a:t>PREGLED I OCENJIVANJE HRANIVA ANIMALNOG POREKLA</a:t>
            </a:r>
            <a:r>
              <a:rPr lang="en-RS" sz="3200" dirty="0">
                <a:effectLst/>
              </a:rPr>
              <a:t> </a:t>
            </a:r>
            <a:endParaRPr lang="en-RS" sz="3200" dirty="0"/>
          </a:p>
        </p:txBody>
      </p:sp>
      <p:sp>
        <p:nvSpPr>
          <p:cNvPr id="6" name="TextBox 5">
            <a:extLst>
              <a:ext uri="{FF2B5EF4-FFF2-40B4-BE49-F238E27FC236}">
                <a16:creationId xmlns:a16="http://schemas.microsoft.com/office/drawing/2014/main" id="{6F027B0E-BE01-C044-7832-8C6E06629682}"/>
              </a:ext>
            </a:extLst>
          </p:cNvPr>
          <p:cNvSpPr txBox="1"/>
          <p:nvPr/>
        </p:nvSpPr>
        <p:spPr>
          <a:xfrm>
            <a:off x="1223057" y="2098154"/>
            <a:ext cx="10004385" cy="3116687"/>
          </a:xfrm>
          <a:prstGeom prst="rect">
            <a:avLst/>
          </a:prstGeom>
          <a:noFill/>
        </p:spPr>
        <p:txBody>
          <a:bodyPr wrap="square">
            <a:spAutoFit/>
          </a:bodyPr>
          <a:lstStyle/>
          <a:p>
            <a:pPr algn="just">
              <a:lnSpc>
                <a:spcPct val="115000"/>
              </a:lnSpc>
              <a:spcAft>
                <a:spcPts val="600"/>
              </a:spcAft>
            </a:pPr>
            <a:r>
              <a:rPr lang="sr-Latn-RS" sz="28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800" dirty="0">
                <a:effectLst/>
                <a:latin typeface="Arial" panose="020B0604020202020204" pitchFamily="34" charset="0"/>
                <a:ea typeface="Calibri" panose="020F0502020204030204" pitchFamily="34" charset="0"/>
                <a:cs typeface="Times New Roman" panose="02020603050405020304" pitchFamily="18" charset="0"/>
              </a:rPr>
              <a:t> animalnog porekla su </a:t>
            </a:r>
            <a:r>
              <a:rPr lang="sr-Latn-RS" sz="2800" dirty="0" err="1">
                <a:effectLst/>
                <a:latin typeface="Arial" panose="020B0604020202020204" pitchFamily="34" charset="0"/>
                <a:ea typeface="Calibri" panose="020F0502020204030204" pitchFamily="34" charset="0"/>
                <a:cs typeface="Times New Roman" panose="02020603050405020304" pitchFamily="18" charset="0"/>
              </a:rPr>
              <a:t>koncentrovana</a:t>
            </a:r>
            <a:r>
              <a:rPr lang="sr-Latn-RS" sz="2800" dirty="0">
                <a:effectLst/>
                <a:latin typeface="Arial" panose="020B0604020202020204" pitchFamily="34" charset="0"/>
                <a:ea typeface="Calibri" panose="020F0502020204030204" pitchFamily="34" charset="0"/>
                <a:cs typeface="Times New Roman" panose="02020603050405020304" pitchFamily="18" charset="0"/>
              </a:rPr>
              <a:t> proteinska </a:t>
            </a:r>
            <a:r>
              <a:rPr lang="sr-Latn-RS" sz="28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800" dirty="0">
                <a:effectLst/>
                <a:latin typeface="Arial" panose="020B0604020202020204" pitchFamily="34" charset="0"/>
                <a:ea typeface="Calibri" panose="020F0502020204030204" pitchFamily="34" charset="0"/>
                <a:cs typeface="Times New Roman" panose="02020603050405020304" pitchFamily="18" charset="0"/>
              </a:rPr>
              <a:t> i predstavljaju ostatak nakon prerade mesa, mleka, jaja i riba za ishranu ljudi. </a:t>
            </a:r>
          </a:p>
          <a:p>
            <a:pPr algn="just">
              <a:lnSpc>
                <a:spcPct val="115000"/>
              </a:lnSpc>
              <a:spcAft>
                <a:spcPts val="600"/>
              </a:spcAft>
            </a:pPr>
            <a:endParaRPr lang="en-RS"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sr-Latn-RS" sz="2800" i="1" dirty="0">
                <a:effectLst/>
                <a:latin typeface="Arial" panose="020B0604020202020204" pitchFamily="34" charset="0"/>
                <a:ea typeface="Calibri" panose="020F0502020204030204" pitchFamily="34" charset="0"/>
                <a:cs typeface="Times New Roman" panose="02020603050405020304" pitchFamily="18" charset="0"/>
              </a:rPr>
              <a:t>*Za pregled i ocenjivanje </a:t>
            </a:r>
            <a:r>
              <a:rPr lang="sr-Latn-RS" sz="2800" i="1"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800" i="1" dirty="0">
                <a:effectLst/>
                <a:latin typeface="Arial" panose="020B0604020202020204" pitchFamily="34" charset="0"/>
                <a:ea typeface="Calibri" panose="020F0502020204030204" pitchFamily="34" charset="0"/>
                <a:cs typeface="Times New Roman" panose="02020603050405020304" pitchFamily="18" charset="0"/>
              </a:rPr>
              <a:t> animalnog porekla najčešće se koristi organoleptički pregled i kao i hemijske metode.</a:t>
            </a:r>
            <a:endParaRPr lang="en-R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03807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B1ACC0-393A-9909-36E0-22033DD3F2D1}"/>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C272DBB2-BB86-72AB-40B4-90B787BE93CC}"/>
              </a:ext>
            </a:extLst>
          </p:cNvPr>
          <p:cNvSpPr txBox="1"/>
          <p:nvPr/>
        </p:nvSpPr>
        <p:spPr>
          <a:xfrm>
            <a:off x="3165675" y="0"/>
            <a:ext cx="4728258" cy="584775"/>
          </a:xfrm>
          <a:prstGeom prst="rect">
            <a:avLst/>
          </a:prstGeom>
          <a:solidFill>
            <a:schemeClr val="accent6">
              <a:lumMod val="40000"/>
              <a:lumOff val="60000"/>
            </a:schemeClr>
          </a:solidFill>
        </p:spPr>
        <p:txBody>
          <a:bodyPr wrap="square">
            <a:spAutoFit/>
          </a:bodyPr>
          <a:lstStyle/>
          <a:p>
            <a:r>
              <a:rPr lang="sr-Latn-RS" sz="3200" dirty="0">
                <a:effectLst/>
                <a:latin typeface="Calibri" panose="020F0502020204030204" pitchFamily="34" charset="0"/>
                <a:ea typeface="Calibri" panose="020F0502020204030204" pitchFamily="34" charset="0"/>
                <a:cs typeface="Times New Roman" panose="02020603050405020304" pitchFamily="18" charset="0"/>
              </a:rPr>
              <a:t>ORGANOLEPTIČKI PREGLED</a:t>
            </a:r>
            <a:r>
              <a:rPr lang="en-RS" sz="3200" dirty="0">
                <a:effectLst/>
              </a:rPr>
              <a:t> </a:t>
            </a:r>
            <a:endParaRPr lang="en-RS" sz="3200" dirty="0"/>
          </a:p>
        </p:txBody>
      </p:sp>
      <p:sp>
        <p:nvSpPr>
          <p:cNvPr id="5" name="TextBox 4">
            <a:extLst>
              <a:ext uri="{FF2B5EF4-FFF2-40B4-BE49-F238E27FC236}">
                <a16:creationId xmlns:a16="http://schemas.microsoft.com/office/drawing/2014/main" id="{9CE137FB-C119-4ADE-F7F6-9A5A4DAEDF75}"/>
              </a:ext>
            </a:extLst>
          </p:cNvPr>
          <p:cNvSpPr txBox="1"/>
          <p:nvPr/>
        </p:nvSpPr>
        <p:spPr>
          <a:xfrm>
            <a:off x="127322" y="755496"/>
            <a:ext cx="11979797" cy="6102504"/>
          </a:xfrm>
          <a:prstGeom prst="rect">
            <a:avLst/>
          </a:prstGeom>
          <a:noFill/>
        </p:spPr>
        <p:txBody>
          <a:bodyPr wrap="square">
            <a:spAutoFit/>
          </a:bodyPr>
          <a:lstStyle/>
          <a:p>
            <a:pPr algn="just">
              <a:lnSpc>
                <a:spcPct val="115000"/>
              </a:lnSpc>
              <a:spcAft>
                <a:spcPts val="200"/>
              </a:spcAft>
            </a:pPr>
            <a:r>
              <a:rPr lang="sr-Latn-RS" sz="2000" b="1" dirty="0">
                <a:effectLst/>
                <a:latin typeface="Arial" panose="020B0604020202020204" pitchFamily="34" charset="0"/>
                <a:ea typeface="Calibri" panose="020F0502020204030204" pitchFamily="34" charset="0"/>
                <a:cs typeface="Times New Roman" panose="02020603050405020304" pitchFamily="18" charset="0"/>
              </a:rPr>
              <a:t>Boja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animalnog porekla zavisi od sirovina od kojih je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hranivo</a:t>
            </a:r>
            <a:r>
              <a:rPr lang="sr-Latn-RS" sz="2000" dirty="0">
                <a:effectLst/>
                <a:latin typeface="Arial" panose="020B0604020202020204" pitchFamily="34" charset="0"/>
                <a:ea typeface="Calibri" panose="020F0502020204030204" pitchFamily="34" charset="0"/>
                <a:cs typeface="Times New Roman" panose="02020603050405020304" pitchFamily="18" charset="0"/>
              </a:rPr>
              <a:t> dobijeno kao i od tehnološkog postupka za proizvodnju. Boja mleka u prahu varira od žućkaste do bele boje, obrano mleko je bele, surutka zelenkaste, mesno i riblje brašno svetlo do tamno smeđe, jetreno mrke i krvno mrke do crne boje. Boja može biti tamnija, sve do tamno mrke ili crne, ukoliko je korišćena viša temperatura od dozvoljene prilikom sterilizacije (pregorelo brašno), ili ukoliko je došlo do procesa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dezaminacije</a:t>
            </a:r>
            <a:r>
              <a:rPr lang="sr-Latn-RS" sz="2000" dirty="0">
                <a:effectLst/>
                <a:latin typeface="Arial" panose="020B0604020202020204" pitchFamily="34" charset="0"/>
                <a:ea typeface="Calibri" panose="020F0502020204030204" pitchFamily="34" charset="0"/>
                <a:cs typeface="Times New Roman" panose="02020603050405020304" pitchFamily="18" charset="0"/>
              </a:rPr>
              <a:t> proteina i β-oksidacije masti, ili do povećanja broja mikroorganizama. Takođe, promena boje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animalnog porekla može da nastane usled većeg prisustva stranih primesa.</a:t>
            </a:r>
          </a:p>
          <a:p>
            <a:pPr algn="just">
              <a:lnSpc>
                <a:spcPct val="115000"/>
              </a:lnSpc>
              <a:spcAft>
                <a:spcPts val="200"/>
              </a:spcAft>
            </a:pPr>
            <a:endParaRPr lang="en-RS"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200"/>
              </a:spcAft>
            </a:pPr>
            <a:r>
              <a:rPr lang="sr-Latn-RS" sz="2000" b="1" dirty="0">
                <a:effectLst/>
                <a:latin typeface="Arial" panose="020B0604020202020204" pitchFamily="34" charset="0"/>
                <a:ea typeface="Calibri" panose="020F0502020204030204" pitchFamily="34" charset="0"/>
                <a:cs typeface="Times New Roman" panose="02020603050405020304" pitchFamily="18" charset="0"/>
              </a:rPr>
              <a:t>Miris</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animalnog porekla zavisi od vrste sirovina. Sporedni proizvodi industrije mleka imaju prijatan miris, a retko kiselkast (surutka). Miris sporednih proizvoda mesne industrije je specifično opor i težak, ali i prijatan, dok je miris sporednih proizvoda industrije ribe izrazito karakterističan (na ribu). U uslovima nepravilnog skladištenja miris ovih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se brzo menja, što ukazuje na početni ili uznapredovali stepen kvara.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animalnog porekla sa povišenim brojem mikroorganizmima imaju izmenjen, neprijatan i zagušljiv miris. Intenzivniji miris na NH</a:t>
            </a:r>
            <a:r>
              <a:rPr lang="sr-Latn-RS" sz="2000" baseline="-25000" dirty="0">
                <a:effectLst/>
                <a:latin typeface="Arial" panose="020B0604020202020204" pitchFamily="34" charset="0"/>
                <a:ea typeface="Calibri" panose="020F0502020204030204" pitchFamily="34" charset="0"/>
                <a:cs typeface="Times New Roman" panose="02020603050405020304" pitchFamily="18" charset="0"/>
              </a:rPr>
              <a:t>3</a:t>
            </a:r>
            <a:r>
              <a:rPr lang="sr-Latn-RS" sz="2000" dirty="0">
                <a:effectLst/>
                <a:latin typeface="Arial" panose="020B0604020202020204" pitchFamily="34" charset="0"/>
                <a:ea typeface="Calibri" panose="020F0502020204030204" pitchFamily="34" charset="0"/>
                <a:cs typeface="Times New Roman" panose="02020603050405020304" pitchFamily="18" charset="0"/>
              </a:rPr>
              <a:t> (oštar, otužan) ili H</a:t>
            </a:r>
            <a:r>
              <a:rPr lang="sr-Latn-RS" sz="2000" baseline="-25000" dirty="0">
                <a:effectLst/>
                <a:latin typeface="Arial" panose="020B0604020202020204" pitchFamily="34" charset="0"/>
                <a:ea typeface="Calibri" panose="020F0502020204030204" pitchFamily="34" charset="0"/>
                <a:cs typeface="Times New Roman" panose="02020603050405020304" pitchFamily="18" charset="0"/>
              </a:rPr>
              <a:t>2</a:t>
            </a:r>
            <a:r>
              <a:rPr lang="sr-Latn-RS" sz="2000" dirty="0">
                <a:effectLst/>
                <a:latin typeface="Arial" panose="020B0604020202020204" pitchFamily="34" charset="0"/>
                <a:ea typeface="Calibri" panose="020F0502020204030204" pitchFamily="34" charset="0"/>
                <a:cs typeface="Times New Roman" panose="02020603050405020304" pitchFamily="18" charset="0"/>
              </a:rPr>
              <a:t>S (pokvarena jaja) ukazuje na uznapredovalo razlaganje proteina i verovatno prisustvo toksičnih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raspadnih</a:t>
            </a:r>
            <a:r>
              <a:rPr lang="sr-Latn-RS" sz="2000" dirty="0">
                <a:effectLst/>
                <a:latin typeface="Arial" panose="020B0604020202020204" pitchFamily="34" charset="0"/>
                <a:ea typeface="Calibri" panose="020F0502020204030204" pitchFamily="34" charset="0"/>
                <a:cs typeface="Times New Roman" panose="02020603050405020304" pitchFamily="18" charset="0"/>
              </a:rPr>
              <a:t> produkata, dok izrazit smrad ukazuje na uznapredovali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process</a:t>
            </a:r>
            <a:r>
              <a:rPr lang="sr-Latn-RS" sz="2000" dirty="0">
                <a:effectLst/>
                <a:latin typeface="Arial" panose="020B0604020202020204" pitchFamily="34" charset="0"/>
                <a:ea typeface="Calibri" panose="020F0502020204030204" pitchFamily="34" charset="0"/>
                <a:cs typeface="Times New Roman" panose="02020603050405020304" pitchFamily="18" charset="0"/>
              </a:rPr>
              <a:t> truljenja i stvaranje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lešinskih</a:t>
            </a:r>
            <a:r>
              <a:rPr lang="sr-Latn-RS" sz="2000" dirty="0">
                <a:effectLst/>
                <a:latin typeface="Arial" panose="020B0604020202020204" pitchFamily="34" charset="0"/>
                <a:ea typeface="Calibri" panose="020F0502020204030204" pitchFamily="34" charset="0"/>
                <a:cs typeface="Times New Roman" panose="02020603050405020304" pitchFamily="18" charset="0"/>
              </a:rPr>
              <a:t> baza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indol</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skatol</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putrescin</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kadaverin</a:t>
            </a:r>
            <a:r>
              <a:rPr lang="sr-Latn-RS" sz="2000" dirty="0">
                <a:effectLst/>
                <a:latin typeface="Arial" panose="020B0604020202020204" pitchFamily="34" charset="0"/>
                <a:ea typeface="Calibri" panose="020F0502020204030204" pitchFamily="34" charset="0"/>
                <a:cs typeface="Times New Roman" panose="02020603050405020304" pitchFamily="18" charset="0"/>
              </a:rPr>
              <a:t>). Neprijatan miris na užeglu mast pokazatelj je većeg stepena oksidacije lipida.</a:t>
            </a:r>
            <a:endParaRPr lang="en-R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70569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D3CD7F-4C82-DF4E-2C02-D3351AB2E0FA}"/>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8887439A-42D9-9FBF-429F-F40C65049513}"/>
              </a:ext>
            </a:extLst>
          </p:cNvPr>
          <p:cNvSpPr txBox="1"/>
          <p:nvPr/>
        </p:nvSpPr>
        <p:spPr>
          <a:xfrm>
            <a:off x="0" y="231392"/>
            <a:ext cx="12192000" cy="6863417"/>
          </a:xfrm>
          <a:prstGeom prst="rect">
            <a:avLst/>
          </a:prstGeom>
          <a:noFill/>
        </p:spPr>
        <p:txBody>
          <a:bodyPr wrap="square">
            <a:spAutoFit/>
          </a:bodyPr>
          <a:lstStyle/>
          <a:p>
            <a:pPr algn="just"/>
            <a:r>
              <a:rPr lang="sr-Latn-RS" sz="2000" b="1" dirty="0">
                <a:effectLst/>
                <a:latin typeface="Arial" panose="020B0604020202020204" pitchFamily="34" charset="0"/>
                <a:ea typeface="Calibri" panose="020F0502020204030204" pitchFamily="34" charset="0"/>
              </a:rPr>
              <a:t>Ukus </a:t>
            </a:r>
            <a:r>
              <a:rPr lang="sr-Latn-RS" sz="2000" dirty="0" err="1">
                <a:effectLst/>
                <a:latin typeface="Arial" panose="020B0604020202020204" pitchFamily="34" charset="0"/>
                <a:ea typeface="Calibri" panose="020F0502020204030204" pitchFamily="34" charset="0"/>
              </a:rPr>
              <a:t>hraniva</a:t>
            </a:r>
            <a:r>
              <a:rPr lang="sr-Latn-RS" sz="2000" dirty="0">
                <a:effectLst/>
                <a:latin typeface="Arial" panose="020B0604020202020204" pitchFamily="34" charset="0"/>
                <a:ea typeface="Calibri" panose="020F0502020204030204" pitchFamily="34" charset="0"/>
              </a:rPr>
              <a:t> animalnog porekla je različit. Kreće se od prijatno slatkastog (mleko, surutka u prahu), </a:t>
            </a:r>
            <a:r>
              <a:rPr lang="sr-Latn-RS" sz="2000" dirty="0" err="1">
                <a:effectLst/>
                <a:latin typeface="Arial" panose="020B0604020202020204" pitchFamily="34" charset="0"/>
                <a:ea typeface="Calibri" panose="020F0502020204030204" pitchFamily="34" charset="0"/>
              </a:rPr>
              <a:t>prekо</a:t>
            </a:r>
            <a:r>
              <a:rPr lang="sr-Latn-RS" sz="2000" dirty="0">
                <a:effectLst/>
                <a:latin typeface="Arial" panose="020B0604020202020204" pitchFamily="34" charset="0"/>
                <a:ea typeface="Calibri" panose="020F0502020204030204" pitchFamily="34" charset="0"/>
              </a:rPr>
              <a:t> kiselkastog (sveža surutka) i slankastog (riblje i mesno brašno) do neprijatno nagorkog ukusa (jetreno i krvno brašno). Ukus može da bude izmenjen (neprijatan) ukoliko su </a:t>
            </a:r>
            <a:r>
              <a:rPr lang="sr-Latn-RS" sz="2000" dirty="0" err="1">
                <a:effectLst/>
                <a:latin typeface="Arial" panose="020B0604020202020204" pitchFamily="34" charset="0"/>
                <a:ea typeface="Calibri" panose="020F0502020204030204" pitchFamily="34" charset="0"/>
              </a:rPr>
              <a:t>hraniva</a:t>
            </a:r>
            <a:r>
              <a:rPr lang="sr-Latn-RS" sz="2000" dirty="0">
                <a:effectLst/>
                <a:latin typeface="Arial" panose="020B0604020202020204" pitchFamily="34" charset="0"/>
                <a:ea typeface="Calibri" panose="020F0502020204030204" pitchFamily="34" charset="0"/>
              </a:rPr>
              <a:t> kontaminirana većim brojem </a:t>
            </a:r>
            <a:r>
              <a:rPr lang="sr-Latn-RS" sz="2000" dirty="0" err="1">
                <a:effectLst/>
                <a:latin typeface="Arial" panose="020B0604020202020204" pitchFamily="34" charset="0"/>
                <a:ea typeface="Calibri" panose="020F0502020204030204" pitchFamily="34" charset="0"/>
              </a:rPr>
              <a:t>saprofitskih</a:t>
            </a:r>
            <a:r>
              <a:rPr lang="sr-Latn-RS" sz="2000" dirty="0">
                <a:effectLst/>
                <a:latin typeface="Arial" panose="020B0604020202020204" pitchFamily="34" charset="0"/>
                <a:ea typeface="Calibri" panose="020F0502020204030204" pitchFamily="34" charset="0"/>
              </a:rPr>
              <a:t> mikroorganizama, pri čemu dolazi do razlaganja organske materije. Bljutavo gorak ukus </a:t>
            </a:r>
            <a:r>
              <a:rPr lang="sr-Latn-RS" sz="2000" dirty="0" err="1">
                <a:effectLst/>
                <a:latin typeface="Arial" panose="020B0604020202020204" pitchFamily="34" charset="0"/>
                <a:ea typeface="Calibri" panose="020F0502020204030204" pitchFamily="34" charset="0"/>
              </a:rPr>
              <a:t>hraniva</a:t>
            </a:r>
            <a:r>
              <a:rPr lang="sr-Latn-RS" sz="2000" dirty="0">
                <a:effectLst/>
                <a:latin typeface="Arial" panose="020B0604020202020204" pitchFamily="34" charset="0"/>
                <a:ea typeface="Calibri" panose="020F0502020204030204" pitchFamily="34" charset="0"/>
              </a:rPr>
              <a:t> animalnog porekla govori </a:t>
            </a:r>
            <a:r>
              <a:rPr lang="sr-Latn-RS" sz="2000" dirty="0" err="1">
                <a:effectLst/>
                <a:latin typeface="Arial" panose="020B0604020202020204" pitchFamily="34" charset="0"/>
                <a:ea typeface="Calibri" panose="020F0502020204030204" pitchFamily="34" charset="0"/>
              </a:rPr>
              <a:t>о</a:t>
            </a:r>
            <a:r>
              <a:rPr lang="sr-Latn-RS" sz="2000" dirty="0">
                <a:effectLst/>
                <a:latin typeface="Arial" panose="020B0604020202020204" pitchFamily="34" charset="0"/>
                <a:ea typeface="Calibri" panose="020F0502020204030204" pitchFamily="34" charset="0"/>
              </a:rPr>
              <a:t> razlaganju proteina, intenzivno otužan i gorak ukus </a:t>
            </a:r>
            <a:r>
              <a:rPr lang="sr-Latn-RS" sz="2000" dirty="0" err="1">
                <a:effectLst/>
                <a:latin typeface="Arial" panose="020B0604020202020204" pitchFamily="34" charset="0"/>
                <a:ea typeface="Calibri" panose="020F0502020204030204" pitchFamily="34" charset="0"/>
              </a:rPr>
              <a:t>о</a:t>
            </a:r>
            <a:r>
              <a:rPr lang="sr-Latn-RS" sz="2000" dirty="0">
                <a:effectLst/>
                <a:latin typeface="Arial" panose="020B0604020202020204" pitchFamily="34" charset="0"/>
                <a:ea typeface="Calibri" panose="020F0502020204030204" pitchFamily="34" charset="0"/>
              </a:rPr>
              <a:t> većem stepenu </a:t>
            </a:r>
            <a:r>
              <a:rPr lang="sr-Latn-RS" sz="2000" dirty="0" err="1">
                <a:effectLst/>
                <a:latin typeface="Arial" panose="020B0604020202020204" pitchFamily="34" charset="0"/>
                <a:ea typeface="Calibri" panose="020F0502020204030204" pitchFamily="34" charset="0"/>
              </a:rPr>
              <a:t>užegnuća</a:t>
            </a:r>
            <a:r>
              <a:rPr lang="sr-Latn-RS" sz="2000" dirty="0">
                <a:effectLst/>
                <a:latin typeface="Arial" panose="020B0604020202020204" pitchFamily="34" charset="0"/>
                <a:ea typeface="Calibri" panose="020F0502020204030204" pitchFamily="34" charset="0"/>
              </a:rPr>
              <a:t> masti, dok neprijatno kiseo ukus ukazuje na fermentaciju ugljenih hidrata (sporedni proizvodi industrije mleka). Vrlo često je ukus, pa i miris, zamaskiran dodavanjem soli u svrhu konzervisanja u količinama većim od dozvoljenih.</a:t>
            </a:r>
            <a:r>
              <a:rPr lang="en-RS" sz="2000" dirty="0">
                <a:effectLst/>
              </a:rPr>
              <a:t> </a:t>
            </a:r>
          </a:p>
          <a:p>
            <a:pPr algn="just"/>
            <a:endParaRPr lang="en-RS" sz="2000" dirty="0"/>
          </a:p>
          <a:p>
            <a:pPr algn="just"/>
            <a:r>
              <a:rPr lang="sr-Latn-RS" sz="2000" b="1" dirty="0">
                <a:effectLst/>
                <a:latin typeface="Arial" panose="020B0604020202020204" pitchFamily="34" charset="0"/>
                <a:ea typeface="Calibri" panose="020F0502020204030204" pitchFamily="34" charset="0"/>
              </a:rPr>
              <a:t>Struktura i oblik:</a:t>
            </a:r>
            <a:r>
              <a:rPr lang="sr-Latn-RS" sz="2000" dirty="0">
                <a:effectLst/>
                <a:latin typeface="Arial" panose="020B0604020202020204" pitchFamily="34" charset="0"/>
                <a:ea typeface="Calibri" panose="020F0502020204030204" pitchFamily="34" charset="0"/>
              </a:rPr>
              <a:t> </a:t>
            </a:r>
            <a:r>
              <a:rPr lang="sr-Latn-RS" sz="2000" dirty="0" err="1">
                <a:effectLst/>
                <a:latin typeface="Arial" panose="020B0604020202020204" pitchFamily="34" charset="0"/>
                <a:ea typeface="Calibri" panose="020F0502020204030204" pitchFamily="34" charset="0"/>
              </a:rPr>
              <a:t>hraniva</a:t>
            </a:r>
            <a:r>
              <a:rPr lang="sr-Latn-RS" sz="2000" dirty="0">
                <a:effectLst/>
                <a:latin typeface="Arial" panose="020B0604020202020204" pitchFamily="34" charset="0"/>
                <a:ea typeface="Calibri" panose="020F0502020204030204" pitchFamily="34" charset="0"/>
              </a:rPr>
              <a:t> animalnog porekla su brašnastog oblika, mada mogu biti i u vidu grumenja različitog nepravilnog oblika i promera (mesno-koštano brašno). Krupnoća mlevenja je različita, ali u promet najčešće dolaze kao vrlo sitna, fina brašna. Veličina partikula </a:t>
            </a:r>
            <a:r>
              <a:rPr lang="sr-Latn-RS" sz="2000" dirty="0" err="1">
                <a:effectLst/>
                <a:latin typeface="Arial" panose="020B0604020202020204" pitchFamily="34" charset="0"/>
                <a:ea typeface="Calibri" panose="020F0502020204030204" pitchFamily="34" charset="0"/>
              </a:rPr>
              <a:t>hraniva</a:t>
            </a:r>
            <a:r>
              <a:rPr lang="sr-Latn-RS" sz="2000" dirty="0">
                <a:effectLst/>
                <a:latin typeface="Arial" panose="020B0604020202020204" pitchFamily="34" charset="0"/>
                <a:ea typeface="Calibri" panose="020F0502020204030204" pitchFamily="34" charset="0"/>
              </a:rPr>
              <a:t> animalnog porekla je različita i obično prolaze kroz sita promera 1,6 mm. Promena oblika (prisustvo grudvi) ukazuje na povećanu vlažnost, prisustvo mikroorganizama i parazita kao i razlaganje organske materije uz moguće prisustvo toksičnih produkata razlaganja. </a:t>
            </a:r>
            <a:r>
              <a:rPr lang="sr-Latn-RS" sz="2000" dirty="0" err="1">
                <a:effectLst/>
                <a:latin typeface="Arial" panose="020B0604020202020204" pitchFamily="34" charset="0"/>
                <a:ea typeface="Calibri" panose="020F0502020204030204" pitchFamily="34" charset="0"/>
              </a:rPr>
              <a:t>Hraniva</a:t>
            </a:r>
            <a:r>
              <a:rPr lang="sr-Latn-RS" sz="2000" dirty="0">
                <a:effectLst/>
                <a:latin typeface="Arial" panose="020B0604020202020204" pitchFamily="34" charset="0"/>
                <a:ea typeface="Calibri" panose="020F0502020204030204" pitchFamily="34" charset="0"/>
              </a:rPr>
              <a:t> animalnog porekla poseduju rastresitu strukturu. Stvaranje pojedinih većih ili manjih grudvica pokazatelj je povećane vlage, razlaganja masti ili prisustva parazita i njihovih </a:t>
            </a:r>
            <a:r>
              <a:rPr lang="sr-Latn-RS" sz="2000" dirty="0" err="1">
                <a:effectLst/>
                <a:latin typeface="Arial" panose="020B0604020202020204" pitchFamily="34" charset="0"/>
                <a:ea typeface="Calibri" panose="020F0502020204030204" pitchFamily="34" charset="0"/>
              </a:rPr>
              <a:t>larvenih</a:t>
            </a:r>
            <a:r>
              <a:rPr lang="sr-Latn-RS" sz="2000" dirty="0">
                <a:effectLst/>
                <a:latin typeface="Arial" panose="020B0604020202020204" pitchFamily="34" charset="0"/>
                <a:ea typeface="Calibri" panose="020F0502020204030204" pitchFamily="34" charset="0"/>
              </a:rPr>
              <a:t> oblika.</a:t>
            </a:r>
            <a:r>
              <a:rPr lang="en-RS" sz="2000" dirty="0">
                <a:effectLst/>
              </a:rPr>
              <a:t> </a:t>
            </a:r>
          </a:p>
          <a:p>
            <a:pPr algn="just"/>
            <a:endParaRPr lang="en-RS" sz="2000" dirty="0"/>
          </a:p>
          <a:p>
            <a:pPr algn="just"/>
            <a:r>
              <a:rPr lang="sr-Latn-RS" sz="2000" b="1" dirty="0" err="1">
                <a:effectLst/>
                <a:latin typeface="Arial" panose="020B0604020202020204" pitchFamily="34" charset="0"/>
                <a:ea typeface="Calibri" panose="020F0502020204030204" pitchFamily="34" charset="0"/>
                <a:cs typeface="Times New Roman" panose="02020603050405020304" pitchFamily="18" charset="0"/>
              </a:rPr>
              <a:t>Konzistencija</a:t>
            </a:r>
            <a:r>
              <a:rPr lang="sr-Latn-RS" sz="2000" b="1" dirty="0">
                <a:effectLst/>
                <a:latin typeface="Arial" panose="020B0604020202020204" pitchFamily="34" charset="0"/>
                <a:ea typeface="Calibri" panose="020F0502020204030204" pitchFamily="34" charset="0"/>
                <a:cs typeface="Times New Roman" panose="02020603050405020304" pitchFamily="18" charset="0"/>
              </a:rPr>
              <a:t>:</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animalnog porekla su po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konzistenciji</a:t>
            </a:r>
            <a:r>
              <a:rPr lang="sr-Latn-RS" sz="2000" dirty="0">
                <a:effectLst/>
                <a:latin typeface="Arial" panose="020B0604020202020204" pitchFamily="34" charset="0"/>
                <a:ea typeface="Calibri" panose="020F0502020204030204" pitchFamily="34" charset="0"/>
                <a:cs typeface="Times New Roman" panose="02020603050405020304" pitchFamily="18" charset="0"/>
              </a:rPr>
              <a:t> meka. Odstupanje od  meke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konzistencije</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t>
            </a:r>
            <a:r>
              <a:rPr lang="sr-Latn-RS" sz="20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zgrudvavanje</a:t>
            </a:r>
            <a:r>
              <a:rPr lang="sr-Latn-RS" sz="2000" dirty="0">
                <a:effectLst/>
                <a:latin typeface="Arial" panose="020B0604020202020204" pitchFamily="34" charset="0"/>
                <a:ea typeface="Calibri" panose="020F0502020204030204" pitchFamily="34" charset="0"/>
                <a:cs typeface="Times New Roman" panose="02020603050405020304" pitchFamily="18" charset="0"/>
              </a:rPr>
              <a:t>) može da bude indikator različitih procesa razlaganja i truljenja, naročito u slučajevima kada su, pored strukture, izmenjene i ostale organoleptičke osobine (boja, miris, ukus).</a:t>
            </a:r>
            <a:endParaRPr lang="en-RS"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endParaRPr lang="en-RS" sz="2000" dirty="0"/>
          </a:p>
        </p:txBody>
      </p:sp>
    </p:spTree>
    <p:extLst>
      <p:ext uri="{BB962C8B-B14F-4D97-AF65-F5344CB8AC3E}">
        <p14:creationId xmlns:p14="http://schemas.microsoft.com/office/powerpoint/2010/main" val="3022585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191BA-B75D-2194-AF3D-2012F28B0D4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EED36439-7E8F-D0F7-054A-E0B473EF2108}"/>
              </a:ext>
            </a:extLst>
          </p:cNvPr>
          <p:cNvSpPr txBox="1"/>
          <p:nvPr/>
        </p:nvSpPr>
        <p:spPr>
          <a:xfrm>
            <a:off x="0" y="117693"/>
            <a:ext cx="12192000" cy="6740307"/>
          </a:xfrm>
          <a:prstGeom prst="rect">
            <a:avLst/>
          </a:prstGeom>
          <a:noFill/>
        </p:spPr>
        <p:txBody>
          <a:bodyPr wrap="square">
            <a:spAutoFit/>
          </a:bodyPr>
          <a:lstStyle/>
          <a:p>
            <a:pPr algn="just">
              <a:lnSpc>
                <a:spcPct val="115000"/>
              </a:lnSpc>
              <a:spcAft>
                <a:spcPts val="1200"/>
              </a:spcAft>
            </a:pPr>
            <a:r>
              <a:rPr lang="sr-Latn-RS" sz="2000" b="1" dirty="0">
                <a:effectLst/>
                <a:latin typeface="Arial" panose="020B0604020202020204" pitchFamily="34" charset="0"/>
                <a:ea typeface="Calibri" panose="020F0502020204030204" pitchFamily="34" charset="0"/>
                <a:cs typeface="Times New Roman" panose="02020603050405020304" pitchFamily="18" charset="0"/>
              </a:rPr>
              <a:t>Vlažnost:</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animalnog porekla su suva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tako da povećana vlažnost, uz obilje prisutnih hranljivih materija, predstavlja izuzetno povoljnu sredinu za razvoj mikroorganizama. Orijentaciono, vlažnost se može proceniti tako što se izvesna količina brašna uzme u ruku i stegne. Ukoliko brašno ostane zgrudvano, smatra se da je vlažnost povećana.</a:t>
            </a:r>
            <a:endParaRPr lang="en-RS"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200"/>
              </a:spcAft>
            </a:pPr>
            <a:r>
              <a:rPr lang="sr-Latn-RS" sz="2000" b="1" dirty="0">
                <a:effectLst/>
                <a:latin typeface="Arial" panose="020B0604020202020204" pitchFamily="34" charset="0"/>
                <a:ea typeface="Calibri" panose="020F0502020204030204" pitchFamily="34" charset="0"/>
                <a:cs typeface="Times New Roman" panose="02020603050405020304" pitchFamily="18" charset="0"/>
              </a:rPr>
              <a:t>Strane primese</a:t>
            </a:r>
            <a:r>
              <a:rPr lang="sr-Latn-RS" sz="2000" dirty="0">
                <a:effectLst/>
                <a:latin typeface="Arial" panose="020B0604020202020204" pitchFamily="34" charset="0"/>
                <a:ea typeface="Calibri" panose="020F0502020204030204" pitchFamily="34" charset="0"/>
                <a:cs typeface="Times New Roman" panose="02020603050405020304" pitchFamily="18" charset="0"/>
              </a:rPr>
              <a:t> u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hranivima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animalnog porekla mogu da budu neorganskog i organskog porekla. </a:t>
            </a:r>
            <a:endParaRPr lang="en-RS"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200"/>
              </a:spcAft>
            </a:pPr>
            <a:r>
              <a:rPr lang="sr-Latn-RS" sz="2000" dirty="0">
                <a:effectLst/>
                <a:latin typeface="Arial" panose="020B0604020202020204" pitchFamily="34" charset="0"/>
                <a:ea typeface="Calibri" panose="020F0502020204030204" pitchFamily="34" charset="0"/>
                <a:cs typeface="Times New Roman" panose="02020603050405020304" pitchFamily="18" charset="0"/>
              </a:rPr>
              <a:t>Od primesa </a:t>
            </a:r>
            <a:r>
              <a:rPr lang="sr-Latn-RS" sz="2000" b="1" dirty="0">
                <a:effectLst/>
                <a:latin typeface="Arial" panose="020B0604020202020204" pitchFamily="34" charset="0"/>
                <a:ea typeface="Calibri" panose="020F0502020204030204" pitchFamily="34" charset="0"/>
                <a:cs typeface="Times New Roman" panose="02020603050405020304" pitchFamily="18" charset="0"/>
              </a:rPr>
              <a:t>neorganskog porekla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najčešći su prisutni kamenčići, staklo, zemlja i metalni predmeti (žica, ekseri). </a:t>
            </a:r>
            <a:endParaRPr lang="en-RS"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200"/>
              </a:spcAft>
            </a:pPr>
            <a:r>
              <a:rPr lang="sr-Latn-RS" sz="2000" dirty="0">
                <a:effectLst/>
                <a:latin typeface="Arial" panose="020B0604020202020204" pitchFamily="34" charset="0"/>
                <a:ea typeface="Calibri" panose="020F0502020204030204" pitchFamily="34" charset="0"/>
                <a:cs typeface="Times New Roman" panose="02020603050405020304" pitchFamily="18" charset="0"/>
              </a:rPr>
              <a:t>So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NaCl</a:t>
            </a:r>
            <a:r>
              <a:rPr lang="sr-Latn-RS" sz="2000" dirty="0">
                <a:effectLst/>
                <a:latin typeface="Arial" panose="020B0604020202020204" pitchFamily="34" charset="0"/>
                <a:ea typeface="Calibri" panose="020F0502020204030204" pitchFamily="34" charset="0"/>
                <a:cs typeface="Times New Roman" panose="02020603050405020304" pitchFamily="18" charset="0"/>
              </a:rPr>
              <a:t>) služi kao sredstvo za konzervisanje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animalnog porekla. Često je so prisutna u većim količinama od Pravilnikom dozvoljenih, kada se tretira kao strana primesa. Dozvoljene količine stranih primesa, ukoliko nisu štetne po zdravlje (sitniji kamenčići, pesak, zemlja), kreću se do 2,0%. </a:t>
            </a:r>
            <a:endParaRPr lang="en-RS"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200"/>
              </a:spcAft>
            </a:pPr>
            <a:r>
              <a:rPr lang="sr-Latn-RS" sz="2000" dirty="0">
                <a:effectLst/>
                <a:latin typeface="Arial" panose="020B0604020202020204" pitchFamily="34" charset="0"/>
                <a:ea typeface="Calibri" panose="020F0502020204030204" pitchFamily="34" charset="0"/>
                <a:cs typeface="Times New Roman" panose="02020603050405020304" pitchFamily="18" charset="0"/>
              </a:rPr>
              <a:t>Od </a:t>
            </a:r>
            <a:r>
              <a:rPr lang="sr-Latn-RS" sz="2000" b="1" dirty="0">
                <a:effectLst/>
                <a:latin typeface="Arial" panose="020B0604020202020204" pitchFamily="34" charset="0"/>
                <a:ea typeface="Calibri" panose="020F0502020204030204" pitchFamily="34" charset="0"/>
                <a:cs typeface="Times New Roman" panose="02020603050405020304" pitchFamily="18" charset="0"/>
              </a:rPr>
              <a:t>organskih primesa</a:t>
            </a:r>
            <a:r>
              <a:rPr lang="sr-Latn-RS" sz="2000" dirty="0">
                <a:effectLst/>
                <a:latin typeface="Arial" panose="020B0604020202020204" pitchFamily="34" charset="0"/>
                <a:ea typeface="Calibri" panose="020F0502020204030204" pitchFamily="34" charset="0"/>
                <a:cs typeface="Times New Roman" panose="02020603050405020304" pitchFamily="18" charset="0"/>
              </a:rPr>
              <a:t> najčešće se mogu naći kosti (mesno-koštano brašno,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kafilerijsko</a:t>
            </a:r>
            <a:r>
              <a:rPr lang="sr-Latn-RS" sz="2000" dirty="0">
                <a:effectLst/>
                <a:latin typeface="Arial" panose="020B0604020202020204" pitchFamily="34" charset="0"/>
                <a:ea typeface="Calibri" panose="020F0502020204030204" pitchFamily="34" charset="0"/>
                <a:cs typeface="Times New Roman" panose="02020603050405020304" pitchFamily="18" charset="0"/>
              </a:rPr>
              <a:t> mesno brašno, riblje brašno) različitih veličina i oblika, koje, pored smanjenja hranljive vrednosti, mogu mehanički da ozlede organe za varenje. Pored kostiju, može se naći sadržaj organa za varenje (poreklom od životinja koje su ušle u proces prerade), kao i životinjske dlake.</a:t>
            </a:r>
            <a:endParaRPr lang="en-RS" dirty="0">
              <a:effectLst/>
              <a:latin typeface="Calibri" panose="020F0502020204030204" pitchFamily="34" charset="0"/>
              <a:ea typeface="Calibri" panose="020F0502020204030204" pitchFamily="34" charset="0"/>
              <a:cs typeface="Times New Roman" panose="02020603050405020304" pitchFamily="18" charset="0"/>
            </a:endParaRPr>
          </a:p>
          <a:p>
            <a:r>
              <a:rPr lang="sr-Latn-RS" sz="2000" dirty="0">
                <a:effectLst/>
                <a:latin typeface="Arial" panose="020B0604020202020204" pitchFamily="34" charset="0"/>
                <a:ea typeface="Calibri" panose="020F0502020204030204" pitchFamily="34" charset="0"/>
              </a:rPr>
              <a:t>U </a:t>
            </a:r>
            <a:r>
              <a:rPr lang="sr-Latn-RS" sz="2000" dirty="0" err="1">
                <a:effectLst/>
                <a:latin typeface="Arial" panose="020B0604020202020204" pitchFamily="34" charset="0"/>
                <a:ea typeface="Calibri" panose="020F0502020204030204" pitchFamily="34" charset="0"/>
              </a:rPr>
              <a:t>hranivima</a:t>
            </a:r>
            <a:r>
              <a:rPr lang="sr-Latn-RS" sz="2000" dirty="0">
                <a:effectLst/>
                <a:latin typeface="Arial" panose="020B0604020202020204" pitchFamily="34" charset="0"/>
                <a:ea typeface="Calibri" panose="020F0502020204030204" pitchFamily="34" charset="0"/>
              </a:rPr>
              <a:t> animalnog porekla mogu se naći paraziti životinjskog porekla, kao što su glodari, insekti i njihovi razvojni oblici. Procenjivanje upotrebljivosti hrane vrši se na osnovu vrste i broja prisutnih parazita. Kontaminirani delovi ovih </a:t>
            </a:r>
            <a:r>
              <a:rPr lang="sr-Latn-RS" sz="2000" dirty="0" err="1">
                <a:effectLst/>
                <a:latin typeface="Arial" panose="020B0604020202020204" pitchFamily="34" charset="0"/>
                <a:ea typeface="Calibri" panose="020F0502020204030204" pitchFamily="34" charset="0"/>
              </a:rPr>
              <a:t>hraniva</a:t>
            </a:r>
            <a:r>
              <a:rPr lang="sr-Latn-RS" sz="2000" dirty="0">
                <a:effectLst/>
                <a:latin typeface="Arial" panose="020B0604020202020204" pitchFamily="34" charset="0"/>
                <a:ea typeface="Calibri" panose="020F0502020204030204" pitchFamily="34" charset="0"/>
              </a:rPr>
              <a:t> imaju izrazito izmenjenu boju (tamna), miris (na buđ) i ukus (gorak).</a:t>
            </a:r>
            <a:r>
              <a:rPr lang="en-RS" sz="2000" dirty="0">
                <a:effectLst/>
              </a:rPr>
              <a:t> </a:t>
            </a:r>
            <a:endParaRPr lang="en-RS" sz="2000" dirty="0"/>
          </a:p>
        </p:txBody>
      </p:sp>
    </p:spTree>
    <p:extLst>
      <p:ext uri="{BB962C8B-B14F-4D97-AF65-F5344CB8AC3E}">
        <p14:creationId xmlns:p14="http://schemas.microsoft.com/office/powerpoint/2010/main" val="447328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0B9AB-4CDF-4FC5-049C-AC4DEDF3A2D8}"/>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09AB1B24-01BF-6002-6B58-C7FD2B1CCF68}"/>
              </a:ext>
            </a:extLst>
          </p:cNvPr>
          <p:cNvSpPr txBox="1"/>
          <p:nvPr/>
        </p:nvSpPr>
        <p:spPr>
          <a:xfrm>
            <a:off x="3995195" y="0"/>
            <a:ext cx="3377878" cy="584775"/>
          </a:xfrm>
          <a:prstGeom prst="rect">
            <a:avLst/>
          </a:prstGeom>
          <a:solidFill>
            <a:schemeClr val="accent6">
              <a:lumMod val="40000"/>
              <a:lumOff val="60000"/>
            </a:schemeClr>
          </a:solidFill>
        </p:spPr>
        <p:txBody>
          <a:bodyPr wrap="square">
            <a:spAutoFit/>
          </a:bodyPr>
          <a:lstStyle/>
          <a:p>
            <a:r>
              <a:rPr lang="sr-Latn-RS" sz="3200" dirty="0">
                <a:effectLst/>
                <a:latin typeface="Calibri" panose="020F0502020204030204" pitchFamily="34" charset="0"/>
                <a:ea typeface="Calibri" panose="020F0502020204030204" pitchFamily="34" charset="0"/>
                <a:cs typeface="Times New Roman" panose="02020603050405020304" pitchFamily="18" charset="0"/>
              </a:rPr>
              <a:t>HEMIJSKE METODE</a:t>
            </a:r>
            <a:r>
              <a:rPr lang="en-RS" sz="3200" dirty="0">
                <a:effectLst/>
              </a:rPr>
              <a:t> </a:t>
            </a:r>
            <a:endParaRPr lang="en-RS" sz="3200" dirty="0"/>
          </a:p>
        </p:txBody>
      </p:sp>
      <p:sp>
        <p:nvSpPr>
          <p:cNvPr id="5" name="TextBox 4">
            <a:extLst>
              <a:ext uri="{FF2B5EF4-FFF2-40B4-BE49-F238E27FC236}">
                <a16:creationId xmlns:a16="http://schemas.microsoft.com/office/drawing/2014/main" id="{93704A92-FA89-0B45-0ED0-A2694ACD90AB}"/>
              </a:ext>
            </a:extLst>
          </p:cNvPr>
          <p:cNvSpPr txBox="1"/>
          <p:nvPr/>
        </p:nvSpPr>
        <p:spPr>
          <a:xfrm>
            <a:off x="138895" y="736318"/>
            <a:ext cx="11910351" cy="3454279"/>
          </a:xfrm>
          <a:prstGeom prst="rect">
            <a:avLst/>
          </a:prstGeom>
          <a:noFill/>
        </p:spPr>
        <p:txBody>
          <a:bodyPr wrap="square">
            <a:spAutoFit/>
          </a:bodyPr>
          <a:lstStyle/>
          <a:p>
            <a:pPr>
              <a:lnSpc>
                <a:spcPct val="115000"/>
              </a:lnSpc>
              <a:spcBef>
                <a:spcPts val="600"/>
              </a:spcBef>
              <a:spcAft>
                <a:spcPts val="600"/>
              </a:spcAft>
            </a:pPr>
            <a:r>
              <a:rPr lang="sr-Latn-RS" sz="2000" b="1" i="1"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Određivanje sadržaja hlorida - metoda po </a:t>
            </a:r>
            <a:r>
              <a:rPr lang="sr-Latn-RS" sz="2000" b="1" i="1" dirty="0" err="1">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Mohru</a:t>
            </a:r>
            <a:r>
              <a:rPr lang="sr-Latn-RS" sz="2000" b="1" i="1"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RS" sz="2000" b="1" i="1"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sr-Latn-RS" sz="2000" b="1" dirty="0">
                <a:effectLst/>
                <a:latin typeface="Arial" panose="020B0604020202020204" pitchFamily="34" charset="0"/>
                <a:ea typeface="Calibri" panose="020F0502020204030204" pitchFamily="34" charset="0"/>
                <a:cs typeface="Times New Roman" panose="02020603050405020304" pitchFamily="18" charset="0"/>
              </a:rPr>
              <a:t>Princip: </a:t>
            </a:r>
            <a:r>
              <a:rPr lang="sr-Latn-RS" sz="2000" dirty="0">
                <a:effectLst/>
                <a:latin typeface="Arial" panose="020B0604020202020204" pitchFamily="34" charset="0"/>
                <a:ea typeface="Calibri" panose="020F0502020204030204" pitchFamily="34" charset="0"/>
                <a:cs typeface="Times New Roman" panose="02020603050405020304" pitchFamily="18" charset="0"/>
              </a:rPr>
              <a:t>se zasniva na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titraciji</a:t>
            </a:r>
            <a:r>
              <a:rPr lang="sr-Latn-RS" sz="2000" dirty="0">
                <a:effectLst/>
                <a:latin typeface="Arial" panose="020B0604020202020204" pitchFamily="34" charset="0"/>
                <a:ea typeface="Calibri" panose="020F0502020204030204" pitchFamily="34" charset="0"/>
                <a:cs typeface="Times New Roman" panose="02020603050405020304" pitchFamily="18" charset="0"/>
              </a:rPr>
              <a:t> vodenog rastvora pripremljene količine uzorka rastvorom srebro-nitrata, koji sa hloridima daje talog srebro-hlorida.</a:t>
            </a:r>
            <a:endParaRPr lang="en-RS"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pPr>
            <a:r>
              <a:rPr lang="sr-Latn-RS" sz="2000" dirty="0">
                <a:effectLst/>
                <a:latin typeface="Arial" panose="020B0604020202020204" pitchFamily="34" charset="0"/>
                <a:ea typeface="Times New Roman" panose="02020603050405020304" pitchFamily="18" charset="0"/>
              </a:rPr>
              <a:t>Na analitičkoj vagi odmeri se približno 5 </a:t>
            </a:r>
            <a:r>
              <a:rPr lang="sr-Latn-RS" sz="2000" dirty="0" err="1">
                <a:effectLst/>
                <a:latin typeface="Arial" panose="020B0604020202020204" pitchFamily="34" charset="0"/>
                <a:ea typeface="Times New Roman" panose="02020603050405020304" pitchFamily="18" charset="0"/>
              </a:rPr>
              <a:t>g</a:t>
            </a:r>
            <a:r>
              <a:rPr lang="sr-Latn-RS" sz="2000" dirty="0">
                <a:effectLst/>
                <a:latin typeface="Arial" panose="020B0604020202020204" pitchFamily="34" charset="0"/>
                <a:ea typeface="Times New Roman" panose="02020603050405020304" pitchFamily="18" charset="0"/>
              </a:rPr>
              <a:t> uzorka, doda destilovana voda i dobro promeša. Rastvor se procedi kroz filter papir, a prvi deo filtrata se odbaci. Pipetom se kvantitativno odmeri 20 ml rastvora, doda par kapi 10 % kalijum-</a:t>
            </a:r>
            <a:r>
              <a:rPr lang="sr-Latn-RS" sz="2000" dirty="0" err="1">
                <a:effectLst/>
                <a:latin typeface="Arial" panose="020B0604020202020204" pitchFamily="34" charset="0"/>
                <a:ea typeface="Times New Roman" panose="02020603050405020304" pitchFamily="18" charset="0"/>
              </a:rPr>
              <a:t>hromata</a:t>
            </a:r>
            <a:r>
              <a:rPr lang="sr-Latn-RS" sz="2000" dirty="0">
                <a:effectLst/>
                <a:latin typeface="Arial" panose="020B0604020202020204" pitchFamily="34" charset="0"/>
                <a:ea typeface="Times New Roman" panose="02020603050405020304" pitchFamily="18" charset="0"/>
              </a:rPr>
              <a:t> i </a:t>
            </a:r>
            <a:r>
              <a:rPr lang="sr-Latn-RS" sz="2000" dirty="0" err="1">
                <a:effectLst/>
                <a:latin typeface="Arial" panose="020B0604020202020204" pitchFamily="34" charset="0"/>
                <a:ea typeface="Times New Roman" panose="02020603050405020304" pitchFamily="18" charset="0"/>
              </a:rPr>
              <a:t>titrira</a:t>
            </a:r>
            <a:r>
              <a:rPr lang="sr-Latn-RS" sz="2000" dirty="0">
                <a:effectLst/>
                <a:latin typeface="Arial" panose="020B0604020202020204" pitchFamily="34" charset="0"/>
                <a:ea typeface="Times New Roman" panose="02020603050405020304" pitchFamily="18" charset="0"/>
              </a:rPr>
              <a:t> sa 0,1 mol/l rastvorom srebro-nitrata pri čemu se stvara se beli talog:</a:t>
            </a:r>
            <a:endParaRPr lang="en-RS" sz="2000" dirty="0">
              <a:effectLst/>
              <a:latin typeface="Times New Roman" panose="02020603050405020304" pitchFamily="18" charset="0"/>
              <a:ea typeface="Times New Roman" panose="02020603050405020304" pitchFamily="18" charset="0"/>
            </a:endParaRPr>
          </a:p>
          <a:p>
            <a:pPr algn="just">
              <a:lnSpc>
                <a:spcPct val="115000"/>
              </a:lnSpc>
            </a:pPr>
            <a:r>
              <a:rPr lang="sr-Latn-RS" sz="2000" dirty="0">
                <a:effectLst/>
                <a:latin typeface="Arial" panose="020B0604020202020204" pitchFamily="34" charset="0"/>
                <a:ea typeface="Times New Roman" panose="02020603050405020304" pitchFamily="18" charset="0"/>
              </a:rPr>
              <a:t>Pošto su hloridi staloženi i nema ih više prisutnih u rastvoru, srebro nitrat reaguje sa kalijum </a:t>
            </a:r>
            <a:r>
              <a:rPr lang="sr-Latn-RS" sz="2000" dirty="0" err="1">
                <a:effectLst/>
                <a:latin typeface="Arial" panose="020B0604020202020204" pitchFamily="34" charset="0"/>
                <a:ea typeface="Times New Roman" panose="02020603050405020304" pitchFamily="18" charset="0"/>
              </a:rPr>
              <a:t>hromatom</a:t>
            </a:r>
            <a:r>
              <a:rPr lang="sr-Latn-RS" sz="2000" dirty="0">
                <a:effectLst/>
                <a:latin typeface="Arial" panose="020B0604020202020204" pitchFamily="34" charset="0"/>
                <a:ea typeface="Times New Roman" panose="02020603050405020304" pitchFamily="18" charset="0"/>
              </a:rPr>
              <a:t> kao indikatorom, i nastaje talog Ag</a:t>
            </a:r>
            <a:r>
              <a:rPr lang="sr-Latn-RS" sz="2000" baseline="-25000" dirty="0">
                <a:effectLst/>
                <a:latin typeface="Arial" panose="020B0604020202020204" pitchFamily="34" charset="0"/>
                <a:ea typeface="Times New Roman" panose="02020603050405020304" pitchFamily="18" charset="0"/>
              </a:rPr>
              <a:t>2</a:t>
            </a:r>
            <a:r>
              <a:rPr lang="sr-Latn-RS" sz="2000" dirty="0">
                <a:effectLst/>
                <a:latin typeface="Arial" panose="020B0604020202020204" pitchFamily="34" charset="0"/>
                <a:ea typeface="Times New Roman" panose="02020603050405020304" pitchFamily="18" charset="0"/>
              </a:rPr>
              <a:t>CrO</a:t>
            </a:r>
            <a:r>
              <a:rPr lang="sr-Latn-RS" sz="2000" baseline="-25000" dirty="0">
                <a:effectLst/>
                <a:latin typeface="Arial" panose="020B0604020202020204" pitchFamily="34" charset="0"/>
                <a:ea typeface="Times New Roman" panose="02020603050405020304" pitchFamily="18" charset="0"/>
              </a:rPr>
              <a:t>4</a:t>
            </a:r>
            <a:r>
              <a:rPr lang="sr-Latn-RS" sz="2000" dirty="0">
                <a:effectLst/>
                <a:latin typeface="Arial" panose="020B0604020202020204" pitchFamily="34" charset="0"/>
                <a:ea typeface="Times New Roman" panose="02020603050405020304" pitchFamily="18" charset="0"/>
              </a:rPr>
              <a:t> crvene boje:</a:t>
            </a:r>
            <a:endParaRPr lang="en-RS" sz="2000" dirty="0">
              <a:effectLst/>
              <a:latin typeface="Times New Roman" panose="02020603050405020304" pitchFamily="18" charset="0"/>
              <a:ea typeface="Times New Roman" panose="02020603050405020304" pitchFamily="18" charset="0"/>
            </a:endParaRPr>
          </a:p>
        </p:txBody>
      </p:sp>
      <p:sp>
        <p:nvSpPr>
          <p:cNvPr id="7" name="TextBox 6">
            <a:extLst>
              <a:ext uri="{FF2B5EF4-FFF2-40B4-BE49-F238E27FC236}">
                <a16:creationId xmlns:a16="http://schemas.microsoft.com/office/drawing/2014/main" id="{E9B07791-68F3-C212-92E1-2B281E797CA1}"/>
              </a:ext>
            </a:extLst>
          </p:cNvPr>
          <p:cNvSpPr txBox="1"/>
          <p:nvPr/>
        </p:nvSpPr>
        <p:spPr>
          <a:xfrm>
            <a:off x="393539" y="5082326"/>
            <a:ext cx="3958542" cy="646331"/>
          </a:xfrm>
          <a:prstGeom prst="rect">
            <a:avLst/>
          </a:prstGeom>
          <a:noFill/>
        </p:spPr>
        <p:txBody>
          <a:bodyPr wrap="square">
            <a:spAutoFit/>
          </a:bodyPr>
          <a:lstStyle/>
          <a:p>
            <a:pPr algn="ctr"/>
            <a:r>
              <a:rPr lang="sr-Latn-RS" sz="1800" b="1" i="1" dirty="0">
                <a:effectLst/>
                <a:latin typeface="Arial" panose="020B0604020202020204" pitchFamily="34" charset="0"/>
                <a:ea typeface="Calibri" panose="020F0502020204030204" pitchFamily="34" charset="0"/>
              </a:rPr>
              <a:t>Tabela 26. </a:t>
            </a:r>
            <a:r>
              <a:rPr lang="sr-Latn-RS" sz="1800" dirty="0">
                <a:effectLst/>
                <a:latin typeface="Arial" panose="020B0604020202020204" pitchFamily="34" charset="0"/>
                <a:ea typeface="Calibri" panose="020F0502020204030204" pitchFamily="34" charset="0"/>
              </a:rPr>
              <a:t>Dozvoljena koncentracija </a:t>
            </a:r>
          </a:p>
          <a:p>
            <a:pPr algn="ctr"/>
            <a:r>
              <a:rPr lang="sr-Latn-RS" sz="1800" dirty="0" err="1">
                <a:effectLst/>
                <a:latin typeface="Arial" panose="020B0604020202020204" pitchFamily="34" charset="0"/>
                <a:ea typeface="Calibri" panose="020F0502020204030204" pitchFamily="34" charset="0"/>
              </a:rPr>
              <a:t>NaCl</a:t>
            </a:r>
            <a:r>
              <a:rPr lang="sr-Latn-RS" sz="1800" dirty="0">
                <a:effectLst/>
                <a:latin typeface="Arial" panose="020B0604020202020204" pitchFamily="34" charset="0"/>
                <a:ea typeface="Calibri" panose="020F0502020204030204" pitchFamily="34" charset="0"/>
              </a:rPr>
              <a:t> % u animalnim </a:t>
            </a:r>
            <a:r>
              <a:rPr lang="sr-Latn-RS" sz="1800" dirty="0" err="1">
                <a:effectLst/>
                <a:latin typeface="Arial" panose="020B0604020202020204" pitchFamily="34" charset="0"/>
                <a:ea typeface="Calibri" panose="020F0502020204030204" pitchFamily="34" charset="0"/>
              </a:rPr>
              <a:t>hranivima</a:t>
            </a:r>
            <a:r>
              <a:rPr lang="sr-Latn-RS" sz="1800" dirty="0">
                <a:effectLst/>
                <a:latin typeface="Arial" panose="020B0604020202020204" pitchFamily="34" charset="0"/>
                <a:ea typeface="Calibri" panose="020F0502020204030204" pitchFamily="34" charset="0"/>
              </a:rPr>
              <a:t> </a:t>
            </a:r>
            <a:endParaRPr lang="en-RS" dirty="0"/>
          </a:p>
        </p:txBody>
      </p:sp>
      <p:graphicFrame>
        <p:nvGraphicFramePr>
          <p:cNvPr id="8" name="Table 7">
            <a:extLst>
              <a:ext uri="{FF2B5EF4-FFF2-40B4-BE49-F238E27FC236}">
                <a16:creationId xmlns:a16="http://schemas.microsoft.com/office/drawing/2014/main" id="{A9783907-08A6-2F0E-8356-E268303A38C3}"/>
              </a:ext>
            </a:extLst>
          </p:cNvPr>
          <p:cNvGraphicFramePr>
            <a:graphicFrameLocks noGrp="1"/>
          </p:cNvGraphicFramePr>
          <p:nvPr>
            <p:extLst>
              <p:ext uri="{D42A27DB-BD31-4B8C-83A1-F6EECF244321}">
                <p14:modId xmlns:p14="http://schemas.microsoft.com/office/powerpoint/2010/main" val="986577815"/>
              </p:ext>
            </p:extLst>
          </p:nvPr>
        </p:nvGraphicFramePr>
        <p:xfrm>
          <a:off x="4676173" y="4342140"/>
          <a:ext cx="7373073" cy="2375408"/>
        </p:xfrm>
        <a:graphic>
          <a:graphicData uri="http://schemas.openxmlformats.org/drawingml/2006/table">
            <a:tbl>
              <a:tblPr firstRow="1" firstCol="1" lastRow="1" lastCol="1" bandRow="1" bandCol="1">
                <a:tableStyleId>{5C22544A-7EE6-4342-B048-85BDC9FD1C3A}</a:tableStyleId>
              </a:tblPr>
              <a:tblGrid>
                <a:gridCol w="4557573">
                  <a:extLst>
                    <a:ext uri="{9D8B030D-6E8A-4147-A177-3AD203B41FA5}">
                      <a16:colId xmlns:a16="http://schemas.microsoft.com/office/drawing/2014/main" val="2584993907"/>
                    </a:ext>
                  </a:extLst>
                </a:gridCol>
                <a:gridCol w="2815500">
                  <a:extLst>
                    <a:ext uri="{9D8B030D-6E8A-4147-A177-3AD203B41FA5}">
                      <a16:colId xmlns:a16="http://schemas.microsoft.com/office/drawing/2014/main" val="2547675809"/>
                    </a:ext>
                  </a:extLst>
                </a:gridCol>
              </a:tblGrid>
              <a:tr h="180975">
                <a:tc>
                  <a:txBody>
                    <a:bodyPr/>
                    <a:lstStyle/>
                    <a:p>
                      <a:pPr>
                        <a:lnSpc>
                          <a:spcPct val="115000"/>
                        </a:lnSpc>
                        <a:spcAft>
                          <a:spcPts val="1000"/>
                        </a:spcAft>
                      </a:pPr>
                      <a:r>
                        <a:rPr lang="sr-Latn-RS" sz="1800" dirty="0" err="1">
                          <a:effectLst/>
                        </a:rPr>
                        <a:t>Hraniva</a:t>
                      </a:r>
                      <a:endParaRPr lang="en-R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sr-Latn-RS" sz="1800">
                          <a:effectLst/>
                        </a:rPr>
                        <a:t>NaCl, %</a:t>
                      </a:r>
                      <a:endParaRPr lang="en-R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29589559"/>
                  </a:ext>
                </a:extLst>
              </a:tr>
              <a:tr h="176530">
                <a:tc>
                  <a:txBody>
                    <a:bodyPr/>
                    <a:lstStyle/>
                    <a:p>
                      <a:pPr>
                        <a:lnSpc>
                          <a:spcPct val="115000"/>
                        </a:lnSpc>
                        <a:spcAft>
                          <a:spcPts val="1000"/>
                        </a:spcAft>
                      </a:pPr>
                      <a:r>
                        <a:rPr lang="sr-Latn-RS" sz="1800" dirty="0">
                          <a:effectLst/>
                        </a:rPr>
                        <a:t>Brašno od haringe I, II, III klasa</a:t>
                      </a:r>
                      <a:endParaRPr lang="en-R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sr-Latn-RS" sz="1800">
                          <a:effectLst/>
                        </a:rPr>
                        <a:t>4</a:t>
                      </a:r>
                      <a:endParaRPr lang="en-R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64417793"/>
                  </a:ext>
                </a:extLst>
              </a:tr>
              <a:tr h="180975">
                <a:tc>
                  <a:txBody>
                    <a:bodyPr/>
                    <a:lstStyle/>
                    <a:p>
                      <a:pPr>
                        <a:lnSpc>
                          <a:spcPct val="115000"/>
                        </a:lnSpc>
                        <a:spcAft>
                          <a:spcPts val="1000"/>
                        </a:spcAft>
                      </a:pPr>
                      <a:r>
                        <a:rPr lang="sr-Latn-RS" sz="1800" dirty="0">
                          <a:effectLst/>
                        </a:rPr>
                        <a:t>Brašno od ribljih otpadaka</a:t>
                      </a:r>
                      <a:endParaRPr lang="en-R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sr-Latn-RS" sz="1800">
                          <a:effectLst/>
                        </a:rPr>
                        <a:t>4</a:t>
                      </a:r>
                      <a:endParaRPr lang="en-R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39660499"/>
                  </a:ext>
                </a:extLst>
              </a:tr>
              <a:tr h="180975">
                <a:tc>
                  <a:txBody>
                    <a:bodyPr/>
                    <a:lstStyle/>
                    <a:p>
                      <a:pPr>
                        <a:lnSpc>
                          <a:spcPct val="115000"/>
                        </a:lnSpc>
                        <a:spcAft>
                          <a:spcPts val="1000"/>
                        </a:spcAft>
                      </a:pPr>
                      <a:r>
                        <a:rPr lang="sr-Latn-RS" sz="1800" dirty="0">
                          <a:effectLst/>
                        </a:rPr>
                        <a:t>Kitovo brašno</a:t>
                      </a:r>
                      <a:endParaRPr lang="en-R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sr-Latn-RS" sz="1800">
                          <a:effectLst/>
                        </a:rPr>
                        <a:t>4</a:t>
                      </a:r>
                      <a:endParaRPr lang="en-R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96404380"/>
                  </a:ext>
                </a:extLst>
              </a:tr>
              <a:tr h="180975">
                <a:tc>
                  <a:txBody>
                    <a:bodyPr/>
                    <a:lstStyle/>
                    <a:p>
                      <a:pPr>
                        <a:lnSpc>
                          <a:spcPct val="115000"/>
                        </a:lnSpc>
                        <a:spcAft>
                          <a:spcPts val="1000"/>
                        </a:spcAft>
                      </a:pPr>
                      <a:r>
                        <a:rPr lang="sr-Latn-RS" sz="1800" dirty="0">
                          <a:effectLst/>
                        </a:rPr>
                        <a:t>Rastvorljivi proteini od ribe</a:t>
                      </a:r>
                      <a:endParaRPr lang="en-R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sr-Latn-RS" sz="1800" dirty="0">
                          <a:effectLst/>
                        </a:rPr>
                        <a:t>2</a:t>
                      </a:r>
                      <a:endParaRPr lang="en-R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88084123"/>
                  </a:ext>
                </a:extLst>
              </a:tr>
              <a:tr h="180975">
                <a:tc>
                  <a:txBody>
                    <a:bodyPr/>
                    <a:lstStyle/>
                    <a:p>
                      <a:pPr>
                        <a:lnSpc>
                          <a:spcPct val="115000"/>
                        </a:lnSpc>
                        <a:spcAft>
                          <a:spcPts val="1000"/>
                        </a:spcAft>
                      </a:pPr>
                      <a:r>
                        <a:rPr lang="sr-Latn-RS" sz="1800">
                          <a:effectLst/>
                        </a:rPr>
                        <a:t>Osušen riblji sok</a:t>
                      </a:r>
                      <a:endParaRPr lang="en-R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sr-Latn-RS" sz="1800" dirty="0">
                          <a:effectLst/>
                        </a:rPr>
                        <a:t>10</a:t>
                      </a:r>
                      <a:endParaRPr lang="en-R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64010630"/>
                  </a:ext>
                </a:extLst>
              </a:tr>
              <a:tr h="50800">
                <a:tc>
                  <a:txBody>
                    <a:bodyPr/>
                    <a:lstStyle/>
                    <a:p>
                      <a:pPr>
                        <a:lnSpc>
                          <a:spcPct val="115000"/>
                        </a:lnSpc>
                        <a:spcAft>
                          <a:spcPts val="1000"/>
                        </a:spcAft>
                      </a:pPr>
                      <a:r>
                        <a:rPr lang="sr-Latn-RS" sz="1800">
                          <a:effectLst/>
                        </a:rPr>
                        <a:t>Mesno brašno I, II, III klase</a:t>
                      </a:r>
                      <a:endParaRPr lang="en-R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sr-Latn-RS" sz="1800" dirty="0">
                          <a:effectLst/>
                        </a:rPr>
                        <a:t>4</a:t>
                      </a:r>
                      <a:endParaRPr lang="en-R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48548573"/>
                  </a:ext>
                </a:extLst>
              </a:tr>
              <a:tr h="50800">
                <a:tc>
                  <a:txBody>
                    <a:bodyPr/>
                    <a:lstStyle/>
                    <a:p>
                      <a:pPr>
                        <a:lnSpc>
                          <a:spcPct val="115000"/>
                        </a:lnSpc>
                        <a:spcAft>
                          <a:spcPts val="1000"/>
                        </a:spcAft>
                      </a:pPr>
                      <a:r>
                        <a:rPr lang="sr-Latn-RS" sz="1800">
                          <a:effectLst/>
                        </a:rPr>
                        <a:t>Kožno mesno brašno</a:t>
                      </a:r>
                      <a:endParaRPr lang="en-R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sr-Latn-RS" sz="1800" dirty="0">
                          <a:effectLst/>
                        </a:rPr>
                        <a:t>4</a:t>
                      </a:r>
                      <a:endParaRPr lang="en-R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0577471"/>
                  </a:ext>
                </a:extLst>
              </a:tr>
            </a:tbl>
          </a:graphicData>
        </a:graphic>
      </p:graphicFrame>
    </p:spTree>
    <p:extLst>
      <p:ext uri="{BB962C8B-B14F-4D97-AF65-F5344CB8AC3E}">
        <p14:creationId xmlns:p14="http://schemas.microsoft.com/office/powerpoint/2010/main" val="2623559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436B89-1680-F50F-9F9A-7296098E07D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41494982-39F7-529F-2C25-257A2B3A2867}"/>
              </a:ext>
            </a:extLst>
          </p:cNvPr>
          <p:cNvSpPr txBox="1"/>
          <p:nvPr/>
        </p:nvSpPr>
        <p:spPr>
          <a:xfrm>
            <a:off x="233423" y="364315"/>
            <a:ext cx="11725154" cy="6129370"/>
          </a:xfrm>
          <a:prstGeom prst="rect">
            <a:avLst/>
          </a:prstGeom>
          <a:noFill/>
        </p:spPr>
        <p:txBody>
          <a:bodyPr wrap="square">
            <a:spAutoFit/>
          </a:bodyPr>
          <a:lstStyle/>
          <a:p>
            <a:pPr algn="just">
              <a:lnSpc>
                <a:spcPct val="115000"/>
              </a:lnSpc>
              <a:spcBef>
                <a:spcPts val="600"/>
              </a:spcBef>
              <a:spcAft>
                <a:spcPts val="600"/>
              </a:spcAft>
            </a:pPr>
            <a:r>
              <a:rPr lang="sr-Latn-RS" sz="2400" b="1" i="1"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Ispitivanje sadržaja NH</a:t>
            </a:r>
            <a:r>
              <a:rPr lang="sr-Latn-RS" sz="2400" b="1" i="1" baseline="-25000"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3  </a:t>
            </a:r>
            <a:r>
              <a:rPr lang="sr-Latn-RS" sz="2400" b="1" i="1"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u </a:t>
            </a:r>
            <a:r>
              <a:rPr lang="sr-Latn-RS" sz="2400" b="1" i="1" dirty="0" err="1">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hranivima</a:t>
            </a:r>
            <a:r>
              <a:rPr lang="sr-Latn-RS" sz="2400" b="1" i="1"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 animalnog porekla (kvalitativna metoda)</a:t>
            </a:r>
            <a:endParaRPr lang="en-RS" sz="2400" b="1" i="1"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5000"/>
              </a:lnSpc>
              <a:spcAft>
                <a:spcPts val="600"/>
              </a:spcAft>
            </a:pPr>
            <a:r>
              <a:rPr lang="sr-Latn-RS" sz="2000" dirty="0">
                <a:effectLst/>
                <a:latin typeface="Arial" panose="020B0604020202020204" pitchFamily="34" charset="0"/>
                <a:ea typeface="Calibri" panose="020F0502020204030204" pitchFamily="34" charset="0"/>
                <a:cs typeface="Times New Roman" panose="02020603050405020304" pitchFamily="18" charset="0"/>
              </a:rPr>
              <a:t>Opšta reakcija za dokazivanje NH</a:t>
            </a:r>
            <a:r>
              <a:rPr lang="sr-Latn-RS" sz="2000" baseline="-25000" dirty="0">
                <a:effectLst/>
                <a:latin typeface="Arial" panose="020B0604020202020204" pitchFamily="34" charset="0"/>
                <a:ea typeface="Calibri" panose="020F0502020204030204" pitchFamily="34" charset="0"/>
                <a:cs typeface="Times New Roman" panose="02020603050405020304" pitchFamily="18" charset="0"/>
              </a:rPr>
              <a:t>3</a:t>
            </a:r>
            <a:r>
              <a:rPr lang="sr-Latn-RS" sz="2000" dirty="0">
                <a:effectLst/>
                <a:latin typeface="Arial" panose="020B0604020202020204" pitchFamily="34" charset="0"/>
                <a:ea typeface="Calibri" panose="020F0502020204030204" pitchFamily="34" charset="0"/>
                <a:cs typeface="Times New Roman" panose="02020603050405020304" pitchFamily="18" charset="0"/>
              </a:rPr>
              <a:t> izvodi se pomoću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Nessler</a:t>
            </a:r>
            <a:r>
              <a:rPr lang="sr-Latn-RS" sz="2000" dirty="0">
                <a:effectLst/>
                <a:latin typeface="Arial" panose="020B0604020202020204" pitchFamily="34" charset="0"/>
                <a:ea typeface="Calibri" panose="020F0502020204030204" pitchFamily="34" charset="0"/>
                <a:cs typeface="Times New Roman" panose="02020603050405020304" pitchFamily="18" charset="0"/>
              </a:rPr>
              <a:t>-ovog reagensa, koja je vrlo specifična i od velike praktične važnosti za utvrđivanje niskih koncentracija NH</a:t>
            </a:r>
            <a:r>
              <a:rPr lang="sr-Latn-RS" sz="2000" baseline="-25000" dirty="0">
                <a:effectLst/>
                <a:latin typeface="Arial" panose="020B0604020202020204" pitchFamily="34" charset="0"/>
                <a:ea typeface="Calibri" panose="020F0502020204030204" pitchFamily="34" charset="0"/>
                <a:cs typeface="Times New Roman" panose="02020603050405020304" pitchFamily="18" charset="0"/>
              </a:rPr>
              <a:t>3</a:t>
            </a:r>
            <a:r>
              <a:rPr lang="sr-Latn-RS" sz="2000" dirty="0">
                <a:effectLst/>
                <a:latin typeface="Arial" panose="020B0604020202020204" pitchFamily="34" charset="0"/>
                <a:ea typeface="Calibri" panose="020F0502020204030204" pitchFamily="34" charset="0"/>
                <a:cs typeface="Times New Roman" panose="02020603050405020304" pitchFamily="18" charset="0"/>
              </a:rPr>
              <a:t>. Ispitivani uzorak rastvori se u maloj količini vode, a nakon dodatog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Nessler</a:t>
            </a:r>
            <a:r>
              <a:rPr lang="sr-Latn-RS" sz="2000" dirty="0">
                <a:effectLst/>
                <a:latin typeface="Arial" panose="020B0604020202020204" pitchFamily="34" charset="0"/>
                <a:ea typeface="Calibri" panose="020F0502020204030204" pitchFamily="34" charset="0"/>
                <a:cs typeface="Times New Roman" panose="02020603050405020304" pitchFamily="18" charset="0"/>
              </a:rPr>
              <a:t>-ovog reagensa, u prisustvu NH</a:t>
            </a:r>
            <a:r>
              <a:rPr lang="sr-Latn-RS" sz="2000" baseline="-25000" dirty="0">
                <a:effectLst/>
                <a:latin typeface="Arial" panose="020B0604020202020204" pitchFamily="34" charset="0"/>
                <a:ea typeface="Calibri" panose="020F0502020204030204" pitchFamily="34" charset="0"/>
                <a:cs typeface="Times New Roman" panose="02020603050405020304" pitchFamily="18" charset="0"/>
              </a:rPr>
              <a:t>3</a:t>
            </a:r>
            <a:r>
              <a:rPr lang="sr-Latn-RS" sz="2000" dirty="0">
                <a:effectLst/>
                <a:latin typeface="Arial" panose="020B0604020202020204" pitchFamily="34" charset="0"/>
                <a:ea typeface="Calibri" panose="020F0502020204030204" pitchFamily="34" charset="0"/>
                <a:cs typeface="Times New Roman" panose="02020603050405020304" pitchFamily="18" charset="0"/>
              </a:rPr>
              <a:t> obrazuje se narandžasto mrki talog. Ukoliko se iznad epruvete postavi filter hartija obložena Hg</a:t>
            </a:r>
            <a:r>
              <a:rPr lang="sr-Latn-RS" sz="2000" baseline="-25000" dirty="0">
                <a:effectLst/>
                <a:latin typeface="Arial" panose="020B0604020202020204" pitchFamily="34" charset="0"/>
                <a:ea typeface="Calibri" panose="020F0502020204030204" pitchFamily="34" charset="0"/>
                <a:cs typeface="Times New Roman" panose="02020603050405020304" pitchFamily="18" charset="0"/>
              </a:rPr>
              <a:t>2</a:t>
            </a:r>
            <a:r>
              <a:rPr lang="sr-Latn-RS" sz="2000" dirty="0">
                <a:effectLst/>
                <a:latin typeface="Arial" panose="020B0604020202020204" pitchFamily="34" charset="0"/>
                <a:ea typeface="Calibri" panose="020F0502020204030204" pitchFamily="34" charset="0"/>
                <a:cs typeface="Times New Roman" panose="02020603050405020304" pitchFamily="18" charset="0"/>
              </a:rPr>
              <a:t>(NO</a:t>
            </a:r>
            <a:r>
              <a:rPr lang="sr-Latn-RS" sz="2000" baseline="-25000" dirty="0">
                <a:effectLst/>
                <a:latin typeface="Arial" panose="020B0604020202020204" pitchFamily="34" charset="0"/>
                <a:ea typeface="Calibri" panose="020F0502020204030204" pitchFamily="34" charset="0"/>
                <a:cs typeface="Times New Roman" panose="02020603050405020304" pitchFamily="18" charset="0"/>
              </a:rPr>
              <a:t>3</a:t>
            </a:r>
            <a:r>
              <a:rPr lang="sr-Latn-RS" sz="2000" dirty="0">
                <a:effectLst/>
                <a:latin typeface="Arial" panose="020B0604020202020204" pitchFamily="34" charset="0"/>
                <a:ea typeface="Calibri" panose="020F0502020204030204" pitchFamily="34" charset="0"/>
                <a:cs typeface="Times New Roman" panose="02020603050405020304" pitchFamily="18" charset="0"/>
              </a:rPr>
              <a:t>)</a:t>
            </a:r>
            <a:r>
              <a:rPr lang="sr-Latn-RS" sz="2000" baseline="-25000" dirty="0">
                <a:effectLst/>
                <a:latin typeface="Arial" panose="020B0604020202020204" pitchFamily="34" charset="0"/>
                <a:ea typeface="Calibri" panose="020F0502020204030204" pitchFamily="34" charset="0"/>
                <a:cs typeface="Times New Roman" panose="02020603050405020304" pitchFamily="18" charset="0"/>
              </a:rPr>
              <a:t>2</a:t>
            </a:r>
            <a:r>
              <a:rPr lang="sr-Latn-RS" sz="2000" dirty="0">
                <a:effectLst/>
                <a:latin typeface="Arial" panose="020B0604020202020204" pitchFamily="34" charset="0"/>
                <a:ea typeface="Calibri" panose="020F0502020204030204" pitchFamily="34" charset="0"/>
                <a:cs typeface="Times New Roman" panose="02020603050405020304" pitchFamily="18" charset="0"/>
              </a:rPr>
              <a:t> stvara se jedinjenje crne boje, što je dodatna potvrda prisustva NH</a:t>
            </a:r>
            <a:r>
              <a:rPr lang="sr-Latn-RS" sz="2000" baseline="-25000" dirty="0">
                <a:effectLst/>
                <a:latin typeface="Arial" panose="020B0604020202020204" pitchFamily="34" charset="0"/>
                <a:ea typeface="Calibri" panose="020F0502020204030204" pitchFamily="34" charset="0"/>
                <a:cs typeface="Times New Roman" panose="02020603050405020304" pitchFamily="18" charset="0"/>
              </a:rPr>
              <a:t>3</a:t>
            </a:r>
            <a:r>
              <a:rPr lang="sr-Latn-RS" sz="2000" dirty="0">
                <a:effectLst/>
                <a:latin typeface="Arial" panose="020B0604020202020204" pitchFamily="34" charset="0"/>
                <a:ea typeface="Calibri" panose="020F0502020204030204" pitchFamily="34" charset="0"/>
                <a:cs typeface="Times New Roman" panose="02020603050405020304" pitchFamily="18" charset="0"/>
              </a:rPr>
              <a:t>.</a:t>
            </a:r>
            <a:endParaRPr lang="en-RS"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sr-Latn-RS" sz="2000" dirty="0">
                <a:effectLst/>
                <a:latin typeface="Arial" panose="020B0604020202020204" pitchFamily="34" charset="0"/>
                <a:ea typeface="Calibri" panose="020F0502020204030204" pitchFamily="34" charset="0"/>
                <a:cs typeface="Times New Roman" panose="02020603050405020304" pitchFamily="18" charset="0"/>
              </a:rPr>
              <a:t>U istu svrhu može da posluži metoda po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Eber</a:t>
            </a:r>
            <a:r>
              <a:rPr lang="sr-Latn-RS" sz="2000" dirty="0">
                <a:effectLst/>
                <a:latin typeface="Arial" panose="020B0604020202020204" pitchFamily="34" charset="0"/>
                <a:ea typeface="Calibri" panose="020F0502020204030204" pitchFamily="34" charset="0"/>
                <a:cs typeface="Times New Roman" panose="02020603050405020304" pitchFamily="18" charset="0"/>
              </a:rPr>
              <a:t>-u. U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Eber</a:t>
            </a:r>
            <a:r>
              <a:rPr lang="sr-Latn-RS" sz="2000" dirty="0">
                <a:effectLst/>
                <a:latin typeface="Arial" panose="020B0604020202020204" pitchFamily="34" charset="0"/>
                <a:ea typeface="Calibri" panose="020F0502020204030204" pitchFamily="34" charset="0"/>
                <a:cs typeface="Times New Roman" panose="02020603050405020304" pitchFamily="18" charset="0"/>
              </a:rPr>
              <a:t>-ov reagens (smeša </a:t>
            </a:r>
            <a:r>
              <a:rPr lang="sr-Latn-RS" sz="2000" dirty="0" err="1">
                <a:effectLst/>
                <a:latin typeface="Arial" panose="020B0604020202020204" pitchFamily="34" charset="0"/>
                <a:ea typeface="Calibri" panose="020F0502020204030204" pitchFamily="34" charset="0"/>
                <a:cs typeface="Times New Roman" panose="02020603050405020304" pitchFamily="18" charset="0"/>
              </a:rPr>
              <a:t>HCl</a:t>
            </a:r>
            <a:r>
              <a:rPr lang="sr-Latn-RS" sz="2000" dirty="0">
                <a:effectLst/>
                <a:latin typeface="Arial" panose="020B0604020202020204" pitchFamily="34" charset="0"/>
                <a:ea typeface="Calibri" panose="020F0502020204030204" pitchFamily="34" charset="0"/>
                <a:cs typeface="Times New Roman" panose="02020603050405020304" pitchFamily="18" charset="0"/>
              </a:rPr>
              <a:t>, etanola i etil-etra; 1:3:1) potopi se zamotuljak koji sadrži ispitivani uzorak, a u zavisnosti od sadržaja NH</a:t>
            </a:r>
            <a:r>
              <a:rPr lang="sr-Latn-RS" sz="2000" baseline="-25000" dirty="0">
                <a:effectLst/>
                <a:latin typeface="Arial" panose="020B0604020202020204" pitchFamily="34" charset="0"/>
                <a:ea typeface="Calibri" panose="020F0502020204030204" pitchFamily="34" charset="0"/>
                <a:cs typeface="Times New Roman" panose="02020603050405020304" pitchFamily="18" charset="0"/>
              </a:rPr>
              <a:t>3</a:t>
            </a:r>
            <a:r>
              <a:rPr lang="sr-Latn-RS" sz="2000" dirty="0">
                <a:effectLst/>
                <a:latin typeface="Arial" panose="020B0604020202020204" pitchFamily="34" charset="0"/>
                <a:ea typeface="Calibri" panose="020F0502020204030204" pitchFamily="34" charset="0"/>
                <a:cs typeface="Times New Roman" panose="02020603050405020304" pitchFamily="18" charset="0"/>
              </a:rPr>
              <a:t> stvara se manji ili intenzivniji voluminozni talog amonijum hlorida.</a:t>
            </a:r>
          </a:p>
          <a:p>
            <a:pPr algn="just">
              <a:lnSpc>
                <a:spcPct val="115000"/>
              </a:lnSpc>
              <a:spcAft>
                <a:spcPts val="600"/>
              </a:spcAft>
            </a:pPr>
            <a:endParaRPr lang="en-RS"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sr-Latn-RS" sz="2000" dirty="0">
                <a:effectLst/>
                <a:latin typeface="Arial" panose="020B0604020202020204" pitchFamily="34" charset="0"/>
                <a:ea typeface="Calibri" panose="020F0502020204030204" pitchFamily="34" charset="0"/>
              </a:rPr>
              <a:t>Kvantitativno određivanje NH</a:t>
            </a:r>
            <a:r>
              <a:rPr lang="sr-Latn-RS" sz="2000" baseline="-25000" dirty="0">
                <a:effectLst/>
                <a:latin typeface="Arial" panose="020B0604020202020204" pitchFamily="34" charset="0"/>
                <a:ea typeface="Calibri" panose="020F0502020204030204" pitchFamily="34" charset="0"/>
              </a:rPr>
              <a:t>3</a:t>
            </a:r>
            <a:r>
              <a:rPr lang="sr-Latn-RS" sz="2000" dirty="0">
                <a:effectLst/>
                <a:latin typeface="Arial" panose="020B0604020202020204" pitchFamily="34" charset="0"/>
                <a:ea typeface="Calibri" panose="020F0502020204030204" pitchFamily="34" charset="0"/>
              </a:rPr>
              <a:t> vrši se određivanjem sadržaja amonijačnog azota. Metoda se zasniva na destilaciji po </a:t>
            </a:r>
            <a:r>
              <a:rPr lang="sr-Latn-RS" sz="2000" dirty="0" err="1">
                <a:effectLst/>
                <a:latin typeface="Arial" panose="020B0604020202020204" pitchFamily="34" charset="0"/>
                <a:ea typeface="Calibri" panose="020F0502020204030204" pitchFamily="34" charset="0"/>
              </a:rPr>
              <a:t>Kjeldahl</a:t>
            </a:r>
            <a:r>
              <a:rPr lang="sr-Latn-RS" sz="2000" dirty="0">
                <a:effectLst/>
                <a:latin typeface="Arial" panose="020B0604020202020204" pitchFamily="34" charset="0"/>
                <a:ea typeface="Calibri" panose="020F0502020204030204" pitchFamily="34" charset="0"/>
              </a:rPr>
              <a:t>-u, pri čemu se određivanje azota vrši direktno iz hrane potapanjem uzorka u destilovanoj vodi i uz dodat </a:t>
            </a:r>
            <a:r>
              <a:rPr lang="sr-Latn-RS" sz="2000" dirty="0" err="1">
                <a:effectLst/>
                <a:latin typeface="Arial" panose="020B0604020202020204" pitchFamily="34" charset="0"/>
                <a:ea typeface="Calibri" panose="020F0502020204030204" pitchFamily="34" charset="0"/>
              </a:rPr>
              <a:t>MgO</a:t>
            </a:r>
            <a:r>
              <a:rPr lang="sr-Latn-RS" sz="2000" dirty="0">
                <a:effectLst/>
                <a:latin typeface="Arial" panose="020B0604020202020204" pitchFamily="34" charset="0"/>
                <a:ea typeface="Calibri" panose="020F0502020204030204" pitchFamily="34" charset="0"/>
              </a:rPr>
              <a:t> i odmah destiluje. Opisane reakcije nisu pogodne za dokazivanje početnog kvarenja, jer se amonijak stvara tek pri jačoj razgradnji proteina. Sa druge strane, za dokazivanje odmaklih faza kvarenja, metode imaju izvesna ograničenja naročito kod ispitivanja ribljeg brašna, gde se i u svežem mesu riba nalazi amonijak nastao raspadanjem </a:t>
            </a:r>
            <a:r>
              <a:rPr lang="sr-Latn-RS" sz="2000" dirty="0" err="1">
                <a:effectLst/>
                <a:latin typeface="Arial" panose="020B0604020202020204" pitchFamily="34" charset="0"/>
                <a:ea typeface="Calibri" panose="020F0502020204030204" pitchFamily="34" charset="0"/>
              </a:rPr>
              <a:t>trimetil</a:t>
            </a:r>
            <a:r>
              <a:rPr lang="sr-Latn-RS" sz="2000" dirty="0">
                <a:effectLst/>
                <a:latin typeface="Arial" panose="020B0604020202020204" pitchFamily="34" charset="0"/>
                <a:ea typeface="Calibri" panose="020F0502020204030204" pitchFamily="34" charset="0"/>
              </a:rPr>
              <a:t> amina. </a:t>
            </a:r>
            <a:r>
              <a:rPr lang="sr-Latn-RS" sz="2000" dirty="0">
                <a:effectLst/>
                <a:latin typeface="Arial" panose="020B0604020202020204" pitchFamily="34" charset="0"/>
                <a:ea typeface="SimSun" panose="02010600030101010101" pitchFamily="2" charset="-122"/>
              </a:rPr>
              <a:t>Maksimalno dozvoljena količina amonijaka u </a:t>
            </a:r>
            <a:r>
              <a:rPr lang="sr-Latn-RS" sz="2000" dirty="0" err="1">
                <a:effectLst/>
                <a:latin typeface="Arial" panose="020B0604020202020204" pitchFamily="34" charset="0"/>
                <a:ea typeface="SimSun" panose="02010600030101010101" pitchFamily="2" charset="-122"/>
              </a:rPr>
              <a:t>hranivima</a:t>
            </a:r>
            <a:r>
              <a:rPr lang="sr-Latn-RS" sz="2000" dirty="0">
                <a:effectLst/>
                <a:latin typeface="Arial" panose="020B0604020202020204" pitchFamily="34" charset="0"/>
                <a:ea typeface="SimSun" panose="02010600030101010101" pitchFamily="2" charset="-122"/>
              </a:rPr>
              <a:t> animalnog porekla prema Pravilniku je 2500 mg/kg (</a:t>
            </a:r>
            <a:r>
              <a:rPr lang="sr-Latn-RS" sz="2000" dirty="0" err="1">
                <a:effectLst/>
                <a:latin typeface="Arial" panose="020B0604020202020204" pitchFamily="34" charset="0"/>
                <a:ea typeface="SimSun" panose="02010600030101010101" pitchFamily="2" charset="-122"/>
              </a:rPr>
              <a:t>ppm</a:t>
            </a:r>
            <a:r>
              <a:rPr lang="sr-Latn-RS" sz="2000" dirty="0">
                <a:effectLst/>
                <a:latin typeface="Arial" panose="020B0604020202020204" pitchFamily="34" charset="0"/>
                <a:ea typeface="SimSun" panose="02010600030101010101" pitchFamily="2" charset="-122"/>
              </a:rPr>
              <a:t>).</a:t>
            </a:r>
            <a:r>
              <a:rPr lang="en-RS" sz="2000" dirty="0">
                <a:effectLst/>
              </a:rPr>
              <a:t> </a:t>
            </a:r>
            <a:endParaRPr lang="en-RS" sz="2000" dirty="0"/>
          </a:p>
        </p:txBody>
      </p:sp>
    </p:spTree>
    <p:extLst>
      <p:ext uri="{BB962C8B-B14F-4D97-AF65-F5344CB8AC3E}">
        <p14:creationId xmlns:p14="http://schemas.microsoft.com/office/powerpoint/2010/main" val="1192626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6FBFDE-113B-2E37-7336-368EFCCC289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2FCAF53C-8565-FF94-8DE9-AA8C7A325885}"/>
              </a:ext>
            </a:extLst>
          </p:cNvPr>
          <p:cNvSpPr txBox="1"/>
          <p:nvPr/>
        </p:nvSpPr>
        <p:spPr>
          <a:xfrm>
            <a:off x="181337" y="1227884"/>
            <a:ext cx="11829326" cy="4402231"/>
          </a:xfrm>
          <a:prstGeom prst="rect">
            <a:avLst/>
          </a:prstGeom>
          <a:noFill/>
        </p:spPr>
        <p:txBody>
          <a:bodyPr wrap="square">
            <a:spAutoFit/>
          </a:bodyPr>
          <a:lstStyle/>
          <a:p>
            <a:pPr algn="just">
              <a:lnSpc>
                <a:spcPct val="115000"/>
              </a:lnSpc>
              <a:spcBef>
                <a:spcPts val="200"/>
              </a:spcBef>
            </a:pPr>
            <a:r>
              <a:rPr lang="sr-Latn-RS" sz="3200" b="1" i="1"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Ispitivanje sadržaja H</a:t>
            </a:r>
            <a:r>
              <a:rPr lang="sr-Latn-RS" sz="3200" b="1" i="1" baseline="-25000"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2</a:t>
            </a:r>
            <a:r>
              <a:rPr lang="sr-Latn-RS" sz="3200" b="1" i="1"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S u </a:t>
            </a:r>
            <a:r>
              <a:rPr lang="sr-Latn-RS" sz="3200" b="1" i="1" dirty="0" err="1">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hranivima</a:t>
            </a:r>
            <a:r>
              <a:rPr lang="sr-Latn-RS" sz="3200" b="1" i="1"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 </a:t>
            </a:r>
            <a:r>
              <a:rPr lang="sr-Latn-RS" sz="3200" b="1" i="1" dirty="0" err="1">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animanog</a:t>
            </a:r>
            <a:r>
              <a:rPr lang="sr-Latn-RS" sz="3200" b="1" i="1"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rPr>
              <a:t> porekla (kvalitativna metoda)</a:t>
            </a:r>
          </a:p>
          <a:p>
            <a:pPr algn="just">
              <a:lnSpc>
                <a:spcPct val="115000"/>
              </a:lnSpc>
              <a:spcBef>
                <a:spcPts val="200"/>
              </a:spcBef>
            </a:pPr>
            <a:endParaRPr lang="en-RS" sz="3200" b="1" i="1" dirty="0">
              <a:solidFill>
                <a:srgbClr val="1F4E79"/>
              </a:solidFill>
              <a:effectLst/>
              <a:latin typeface="Arial" panose="020B0604020202020204" pitchFamily="34" charset="0"/>
              <a:ea typeface="Times New Roman" panose="02020603050405020304" pitchFamily="18" charset="0"/>
              <a:cs typeface="Times New Roman" panose="02020603050405020304" pitchFamily="18" charset="0"/>
            </a:endParaRPr>
          </a:p>
          <a:p>
            <a:pPr algn="just"/>
            <a:r>
              <a:rPr lang="sr-Latn-RS" sz="2400" dirty="0">
                <a:effectLst/>
                <a:latin typeface="Arial" panose="020B0604020202020204" pitchFamily="34" charset="0"/>
                <a:ea typeface="Calibri" panose="020F0502020204030204" pitchFamily="34" charset="0"/>
              </a:rPr>
              <a:t>Prisustvo H</a:t>
            </a:r>
            <a:r>
              <a:rPr lang="sr-Latn-RS" sz="2400" baseline="-25000" dirty="0">
                <a:effectLst/>
                <a:latin typeface="Arial" panose="020B0604020202020204" pitchFamily="34" charset="0"/>
                <a:ea typeface="Calibri" panose="020F0502020204030204" pitchFamily="34" charset="0"/>
              </a:rPr>
              <a:t>2</a:t>
            </a:r>
            <a:r>
              <a:rPr lang="sr-Latn-RS" sz="2400" dirty="0">
                <a:effectLst/>
                <a:latin typeface="Arial" panose="020B0604020202020204" pitchFamily="34" charset="0"/>
                <a:ea typeface="Calibri" panose="020F0502020204030204" pitchFamily="34" charset="0"/>
              </a:rPr>
              <a:t>S je dokaz razlaganja proteina, čak i u slučajevima kada organoleptičkim pregledom nisu utvrđeni znaci kvara. Iznad </a:t>
            </a:r>
            <a:r>
              <a:rPr lang="sr-Latn-RS" sz="2400" dirty="0" err="1">
                <a:effectLst/>
                <a:latin typeface="Arial" panose="020B0604020202020204" pitchFamily="34" charset="0"/>
                <a:ea typeface="Calibri" panose="020F0502020204030204" pitchFamily="34" charset="0"/>
              </a:rPr>
              <a:t>erlenmajera</a:t>
            </a:r>
            <a:r>
              <a:rPr lang="sr-Latn-RS" sz="2400" dirty="0">
                <a:effectLst/>
                <a:latin typeface="Arial" panose="020B0604020202020204" pitchFamily="34" charset="0"/>
                <a:ea typeface="Calibri" panose="020F0502020204030204" pitchFamily="34" charset="0"/>
              </a:rPr>
              <a:t> sa </a:t>
            </a:r>
            <a:r>
              <a:rPr lang="sr-Latn-RS" sz="2400" dirty="0" err="1">
                <a:effectLst/>
                <a:latin typeface="Arial" panose="020B0604020202020204" pitchFamily="34" charset="0"/>
                <a:ea typeface="Calibri" panose="020F0502020204030204" pitchFamily="34" charset="0"/>
              </a:rPr>
              <a:t>navlaženim</a:t>
            </a:r>
            <a:r>
              <a:rPr lang="sr-Latn-RS" sz="2400" dirty="0">
                <a:effectLst/>
                <a:latin typeface="Arial" panose="020B0604020202020204" pitchFamily="34" charset="0"/>
                <a:ea typeface="Calibri" panose="020F0502020204030204" pitchFamily="34" charset="0"/>
              </a:rPr>
              <a:t> uzorkom, pričvrsti se filter hartija nakvašena rastvorom olovo acetata, koja u prisustvu H</a:t>
            </a:r>
            <a:r>
              <a:rPr lang="sr-Latn-RS" sz="2400" baseline="-25000" dirty="0">
                <a:effectLst/>
                <a:latin typeface="Arial" panose="020B0604020202020204" pitchFamily="34" charset="0"/>
                <a:ea typeface="Calibri" panose="020F0502020204030204" pitchFamily="34" charset="0"/>
              </a:rPr>
              <a:t>2</a:t>
            </a:r>
            <a:r>
              <a:rPr lang="sr-Latn-RS" sz="2400" dirty="0">
                <a:effectLst/>
                <a:latin typeface="Arial" panose="020B0604020202020204" pitchFamily="34" charset="0"/>
                <a:ea typeface="Calibri" panose="020F0502020204030204" pitchFamily="34" charset="0"/>
              </a:rPr>
              <a:t>S, dobija smeđu do crnu boju srebrnastog sjaja (</a:t>
            </a:r>
            <a:r>
              <a:rPr lang="sr-Latn-RS" sz="2400" dirty="0" err="1">
                <a:effectLst/>
                <a:latin typeface="Arial" panose="020B0604020202020204" pitchFamily="34" charset="0"/>
                <a:ea typeface="Calibri" panose="020F0502020204030204" pitchFamily="34" charset="0"/>
              </a:rPr>
              <a:t>PbS</a:t>
            </a:r>
            <a:r>
              <a:rPr lang="sr-Latn-RS" sz="2400" dirty="0">
                <a:effectLst/>
                <a:latin typeface="Arial" panose="020B0604020202020204" pitchFamily="34" charset="0"/>
                <a:ea typeface="Calibri" panose="020F0502020204030204" pitchFamily="34" charset="0"/>
              </a:rPr>
              <a:t>). Kod tumačenja rezultata treba biti oprezan jer pozitivna proba može da se dobije pri ispitivanju hrane koja je prethodno zagrevana, tako da je H</a:t>
            </a:r>
            <a:r>
              <a:rPr lang="sr-Latn-RS" sz="2400" baseline="-25000" dirty="0">
                <a:effectLst/>
                <a:latin typeface="Arial" panose="020B0604020202020204" pitchFamily="34" charset="0"/>
                <a:ea typeface="Calibri" panose="020F0502020204030204" pitchFamily="34" charset="0"/>
              </a:rPr>
              <a:t>2</a:t>
            </a:r>
            <a:r>
              <a:rPr lang="sr-Latn-RS" sz="2400" dirty="0">
                <a:effectLst/>
                <a:latin typeface="Arial" panose="020B0604020202020204" pitchFamily="34" charset="0"/>
                <a:ea typeface="Calibri" panose="020F0502020204030204" pitchFamily="34" charset="0"/>
              </a:rPr>
              <a:t>S već prisutan. Negativan rezultat može biti posledica vezivanja H</a:t>
            </a:r>
            <a:r>
              <a:rPr lang="sr-Latn-RS" sz="2400" baseline="-25000" dirty="0">
                <a:effectLst/>
                <a:latin typeface="Arial" panose="020B0604020202020204" pitchFamily="34" charset="0"/>
                <a:ea typeface="Calibri" panose="020F0502020204030204" pitchFamily="34" charset="0"/>
              </a:rPr>
              <a:t>2</a:t>
            </a:r>
            <a:r>
              <a:rPr lang="sr-Latn-RS" sz="2400" dirty="0">
                <a:effectLst/>
                <a:latin typeface="Arial" panose="020B0604020202020204" pitchFamily="34" charset="0"/>
                <a:ea typeface="Calibri" panose="020F0502020204030204" pitchFamily="34" charset="0"/>
              </a:rPr>
              <a:t>S, kada se uzorku mora dodati par kapi </a:t>
            </a:r>
            <a:r>
              <a:rPr lang="sr-Latn-RS" sz="2400" dirty="0" err="1">
                <a:effectLst/>
                <a:latin typeface="Arial" panose="020B0604020202020204" pitchFamily="34" charset="0"/>
                <a:ea typeface="Calibri" panose="020F0502020204030204" pitchFamily="34" charset="0"/>
              </a:rPr>
              <a:t>HCl</a:t>
            </a:r>
            <a:r>
              <a:rPr lang="sr-Latn-RS" sz="2400" dirty="0">
                <a:effectLst/>
                <a:latin typeface="Arial" panose="020B0604020202020204" pitchFamily="34" charset="0"/>
                <a:ea typeface="Calibri" panose="020F0502020204030204" pitchFamily="34" charset="0"/>
              </a:rPr>
              <a:t>.</a:t>
            </a:r>
            <a:r>
              <a:rPr lang="en-RS" sz="2400" dirty="0">
                <a:effectLst/>
              </a:rPr>
              <a:t> </a:t>
            </a:r>
            <a:endParaRPr lang="en-RS" sz="2400" dirty="0"/>
          </a:p>
        </p:txBody>
      </p:sp>
    </p:spTree>
    <p:extLst>
      <p:ext uri="{BB962C8B-B14F-4D97-AF65-F5344CB8AC3E}">
        <p14:creationId xmlns:p14="http://schemas.microsoft.com/office/powerpoint/2010/main" val="2555387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59435A-47E9-2A1D-CEB1-6E94808462FA}"/>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0546C9BD-D4CD-0DA5-02B6-16CFE946FF0E}"/>
              </a:ext>
            </a:extLst>
          </p:cNvPr>
          <p:cNvSpPr txBox="1"/>
          <p:nvPr/>
        </p:nvSpPr>
        <p:spPr>
          <a:xfrm>
            <a:off x="1958051" y="504026"/>
            <a:ext cx="9130496" cy="646331"/>
          </a:xfrm>
          <a:prstGeom prst="rect">
            <a:avLst/>
          </a:prstGeom>
          <a:solidFill>
            <a:schemeClr val="accent6">
              <a:lumMod val="40000"/>
              <a:lumOff val="60000"/>
            </a:schemeClr>
          </a:solidFill>
        </p:spPr>
        <p:txBody>
          <a:bodyPr wrap="square">
            <a:spAutoFit/>
          </a:bodyPr>
          <a:lstStyle/>
          <a:p>
            <a:r>
              <a:rPr lang="sr-Latn-RS" sz="3600" dirty="0">
                <a:effectLst/>
                <a:latin typeface="Calibri" panose="020F0502020204030204" pitchFamily="34" charset="0"/>
                <a:ea typeface="Calibri" panose="020F0502020204030204" pitchFamily="34" charset="0"/>
                <a:cs typeface="Times New Roman" panose="02020603050405020304" pitchFamily="18" charset="0"/>
              </a:rPr>
              <a:t>PREGLED I OCENJIVANJE MINERALNIH HRANIVA</a:t>
            </a:r>
            <a:r>
              <a:rPr lang="en-RS" sz="3600" dirty="0">
                <a:effectLst/>
              </a:rPr>
              <a:t> </a:t>
            </a:r>
            <a:endParaRPr lang="en-RS" sz="3600" dirty="0"/>
          </a:p>
        </p:txBody>
      </p:sp>
      <p:sp>
        <p:nvSpPr>
          <p:cNvPr id="5" name="TextBox 4">
            <a:extLst>
              <a:ext uri="{FF2B5EF4-FFF2-40B4-BE49-F238E27FC236}">
                <a16:creationId xmlns:a16="http://schemas.microsoft.com/office/drawing/2014/main" id="{10724ED1-543B-F7CD-35BA-F56E8A05F0EC}"/>
              </a:ext>
            </a:extLst>
          </p:cNvPr>
          <p:cNvSpPr txBox="1"/>
          <p:nvPr/>
        </p:nvSpPr>
        <p:spPr>
          <a:xfrm>
            <a:off x="378106" y="1599659"/>
            <a:ext cx="11435788" cy="4256550"/>
          </a:xfrm>
          <a:prstGeom prst="rect">
            <a:avLst/>
          </a:prstGeom>
          <a:noFill/>
        </p:spPr>
        <p:txBody>
          <a:bodyPr wrap="square">
            <a:spAutoFit/>
          </a:bodyPr>
          <a:lstStyle/>
          <a:p>
            <a:pPr algn="just">
              <a:lnSpc>
                <a:spcPct val="115000"/>
              </a:lnSpc>
              <a:spcAft>
                <a:spcPts val="600"/>
              </a:spcAft>
            </a:pPr>
            <a:r>
              <a:rPr lang="sr-Latn-RS" sz="2400" dirty="0">
                <a:effectLst/>
                <a:latin typeface="Arial" panose="020B0604020202020204" pitchFamily="34" charset="0"/>
                <a:ea typeface="Calibri" panose="020F0502020204030204" pitchFamily="34" charset="0"/>
                <a:cs typeface="Times New Roman" panose="02020603050405020304" pitchFamily="18" charset="0"/>
              </a:rPr>
              <a:t>Mineralna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400" dirty="0">
                <a:effectLst/>
                <a:latin typeface="Arial" panose="020B0604020202020204" pitchFamily="34" charset="0"/>
                <a:ea typeface="Calibri" panose="020F0502020204030204" pitchFamily="34" charset="0"/>
                <a:cs typeface="Times New Roman" panose="02020603050405020304" pitchFamily="18" charset="0"/>
              </a:rPr>
              <a:t> su neorganska jedinjenja i predstavljaju izvore makroelemenata namenjena podmirivanju potreba životinja u kalcijumu, fosforu, natrijumu, kalijumu, magnezijumu, sumporu i hloru. Pošto ova </a:t>
            </a:r>
            <a:r>
              <a:rPr lang="sr-Latn-RS" sz="2400" dirty="0" err="1">
                <a:effectLst/>
                <a:latin typeface="Arial" panose="020B0604020202020204" pitchFamily="34" charset="0"/>
                <a:ea typeface="Calibri" panose="020F0502020204030204" pitchFamily="34" charset="0"/>
                <a:cs typeface="Times New Roman" panose="02020603050405020304" pitchFamily="18" charset="0"/>
              </a:rPr>
              <a:t>hraniva</a:t>
            </a:r>
            <a:r>
              <a:rPr lang="sr-Latn-RS" sz="2400" dirty="0">
                <a:effectLst/>
                <a:latin typeface="Arial" panose="020B0604020202020204" pitchFamily="34" charset="0"/>
                <a:ea typeface="Calibri" panose="020F0502020204030204" pitchFamily="34" charset="0"/>
                <a:cs typeface="Times New Roman" panose="02020603050405020304" pitchFamily="18" charset="0"/>
              </a:rPr>
              <a:t> ne sadrže organske sastojke ne sadrže ni energiju. Najčešće se dobijaju mlevenjem ruda ili kao sporedni proizvodi hemijske industrije, a moraju da ispunjavaju uslove kvaliteta propisane Pravilnikom o kvalitetu hrane za životinje.</a:t>
            </a:r>
          </a:p>
          <a:p>
            <a:pPr algn="just">
              <a:lnSpc>
                <a:spcPct val="115000"/>
              </a:lnSpc>
              <a:spcAft>
                <a:spcPts val="600"/>
              </a:spcAft>
            </a:pPr>
            <a:endParaRPr lang="en-RS" sz="2000" dirty="0">
              <a:effectLst/>
              <a:latin typeface="Calibri" panose="020F0502020204030204" pitchFamily="34" charset="0"/>
              <a:ea typeface="Calibri" panose="020F0502020204030204" pitchFamily="34" charset="0"/>
              <a:cs typeface="Times New Roman" panose="02020603050405020304" pitchFamily="18" charset="0"/>
            </a:endParaRPr>
          </a:p>
          <a:p>
            <a:r>
              <a:rPr lang="sr-Latn-RS" sz="2400" i="1" dirty="0">
                <a:effectLst/>
                <a:latin typeface="Arial" panose="020B0604020202020204" pitchFamily="34" charset="0"/>
                <a:ea typeface="Calibri" panose="020F0502020204030204" pitchFamily="34" charset="0"/>
              </a:rPr>
              <a:t>Za pregled i ocenjivanje mineralnih </a:t>
            </a:r>
            <a:r>
              <a:rPr lang="sr-Latn-RS" sz="2400" i="1" dirty="0" err="1">
                <a:effectLst/>
                <a:latin typeface="Arial" panose="020B0604020202020204" pitchFamily="34" charset="0"/>
                <a:ea typeface="Calibri" panose="020F0502020204030204" pitchFamily="34" charset="0"/>
              </a:rPr>
              <a:t>hraniva</a:t>
            </a:r>
            <a:r>
              <a:rPr lang="sr-Latn-RS" sz="2400" i="1" dirty="0">
                <a:effectLst/>
                <a:latin typeface="Arial" panose="020B0604020202020204" pitchFamily="34" charset="0"/>
                <a:ea typeface="Calibri" panose="020F0502020204030204" pitchFamily="34" charset="0"/>
              </a:rPr>
              <a:t> rutinski se koristi organoleptički pregled, a po potrebi i metode za određivanje elemenata opisane u delu metode ispitivanja hrane za životinje.</a:t>
            </a:r>
            <a:r>
              <a:rPr lang="en-RS" sz="2400" dirty="0">
                <a:effectLst/>
              </a:rPr>
              <a:t> </a:t>
            </a:r>
            <a:endParaRPr lang="en-RS" sz="2400" dirty="0"/>
          </a:p>
        </p:txBody>
      </p:sp>
    </p:spTree>
    <p:extLst>
      <p:ext uri="{BB962C8B-B14F-4D97-AF65-F5344CB8AC3E}">
        <p14:creationId xmlns:p14="http://schemas.microsoft.com/office/powerpoint/2010/main" val="8494068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506</TotalTime>
  <Words>2453</Words>
  <Application>Microsoft Macintosh PowerPoint</Application>
  <PresentationFormat>Widescreen</PresentationFormat>
  <Paragraphs>83</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Dejan Perić</cp:lastModifiedBy>
  <cp:revision>32</cp:revision>
  <dcterms:created xsi:type="dcterms:W3CDTF">2024-10-23T09:06:41Z</dcterms:created>
  <dcterms:modified xsi:type="dcterms:W3CDTF">2024-12-08T11:29:38Z</dcterms:modified>
</cp:coreProperties>
</file>